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57" r:id="rId2"/>
    <p:sldId id="259" r:id="rId3"/>
    <p:sldId id="260" r:id="rId4"/>
    <p:sldId id="261" r:id="rId5"/>
    <p:sldId id="262" r:id="rId6"/>
    <p:sldId id="263" r:id="rId7"/>
    <p:sldId id="264" r:id="rId8"/>
    <p:sldId id="265" r:id="rId9"/>
    <p:sldId id="266" r:id="rId10"/>
    <p:sldId id="267" r:id="rId11"/>
    <p:sldId id="314" r:id="rId12"/>
    <p:sldId id="315" r:id="rId13"/>
    <p:sldId id="316" r:id="rId14"/>
    <p:sldId id="317" r:id="rId15"/>
    <p:sldId id="268" r:id="rId16"/>
    <p:sldId id="357" r:id="rId17"/>
    <p:sldId id="269" r:id="rId18"/>
    <p:sldId id="270" r:id="rId19"/>
    <p:sldId id="358" r:id="rId20"/>
    <p:sldId id="359" r:id="rId21"/>
    <p:sldId id="271" r:id="rId22"/>
    <p:sldId id="272" r:id="rId23"/>
    <p:sldId id="273" r:id="rId24"/>
    <p:sldId id="274" r:id="rId25"/>
    <p:sldId id="340" r:id="rId26"/>
    <p:sldId id="275" r:id="rId27"/>
    <p:sldId id="276" r:id="rId28"/>
    <p:sldId id="277" r:id="rId29"/>
    <p:sldId id="278" r:id="rId30"/>
    <p:sldId id="279" r:id="rId31"/>
    <p:sldId id="280" r:id="rId32"/>
    <p:sldId id="281" r:id="rId33"/>
    <p:sldId id="282" r:id="rId34"/>
    <p:sldId id="283" r:id="rId35"/>
    <p:sldId id="284" r:id="rId36"/>
    <p:sldId id="286" r:id="rId37"/>
    <p:sldId id="287" r:id="rId38"/>
    <p:sldId id="288" r:id="rId39"/>
    <p:sldId id="289" r:id="rId40"/>
    <p:sldId id="290" r:id="rId41"/>
    <p:sldId id="291" r:id="rId42"/>
    <p:sldId id="292" r:id="rId43"/>
    <p:sldId id="342" r:id="rId44"/>
    <p:sldId id="343" r:id="rId45"/>
    <p:sldId id="293" r:id="rId46"/>
    <p:sldId id="294" r:id="rId47"/>
    <p:sldId id="295" r:id="rId48"/>
    <p:sldId id="349" r:id="rId49"/>
    <p:sldId id="350" r:id="rId50"/>
    <p:sldId id="351" r:id="rId51"/>
    <p:sldId id="353" r:id="rId52"/>
    <p:sldId id="354" r:id="rId53"/>
    <p:sldId id="355" r:id="rId54"/>
    <p:sldId id="296" r:id="rId55"/>
    <p:sldId id="297" r:id="rId56"/>
    <p:sldId id="298" r:id="rId57"/>
    <p:sldId id="356" r:id="rId58"/>
    <p:sldId id="320" r:id="rId59"/>
    <p:sldId id="324" r:id="rId60"/>
    <p:sldId id="325" r:id="rId61"/>
    <p:sldId id="326" r:id="rId62"/>
    <p:sldId id="327" r:id="rId63"/>
    <p:sldId id="329" r:id="rId64"/>
    <p:sldId id="338" r:id="rId65"/>
    <p:sldId id="330" r:id="rId66"/>
    <p:sldId id="331" r:id="rId67"/>
    <p:sldId id="332" r:id="rId68"/>
    <p:sldId id="333" r:id="rId69"/>
    <p:sldId id="334" r:id="rId70"/>
    <p:sldId id="336" r:id="rId71"/>
    <p:sldId id="321" r:id="rId72"/>
    <p:sldId id="345" r:id="rId73"/>
    <p:sldId id="346" r:id="rId74"/>
    <p:sldId id="347" r:id="rId75"/>
    <p:sldId id="348" r:id="rId76"/>
    <p:sldId id="300" r:id="rId77"/>
    <p:sldId id="311" r:id="rId78"/>
    <p:sldId id="312" r:id="rId79"/>
    <p:sldId id="313"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27" d="100"/>
          <a:sy n="27" d="100"/>
        </p:scale>
        <p:origin x="-206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31F30A-5B88-AC44-8881-AE544EF4BBCF}" type="datetimeFigureOut">
              <a:rPr lang="en-US" smtClean="0"/>
              <a:t>10/04/2015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762423-358A-0D49-BEBA-60F2B1EFF92B}" type="slidenum">
              <a:rPr lang="en-US" smtClean="0"/>
              <a:t>‹#›</a:t>
            </a:fld>
            <a:endParaRPr lang="en-US"/>
          </a:p>
        </p:txBody>
      </p:sp>
    </p:spTree>
    <p:extLst>
      <p:ext uri="{BB962C8B-B14F-4D97-AF65-F5344CB8AC3E}">
        <p14:creationId xmlns:p14="http://schemas.microsoft.com/office/powerpoint/2010/main" val="22420999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8EC9C42-CB43-4E73-AB2C-65C6E6944353}" type="slidenum">
              <a:rPr lang="en-GB" smtClean="0"/>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E1DBC6-787D-48D9-8A95-4BC44020F18A}" type="slidenum">
              <a:rPr lang="en-GB" smtClean="0"/>
              <a:pPr/>
              <a:t>37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61B0C75-6C7F-49AF-8D64-AE90237855A0}" type="slidenum">
              <a:rPr lang="en-GB" smtClean="0"/>
              <a:pPr/>
              <a:t>38</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61B0C75-6C7F-49AF-8D64-AE90237855A0}" type="slidenum">
              <a:rPr lang="en-GB" smtClean="0"/>
              <a:pPr/>
              <a:t>40</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61B0C75-6C7F-49AF-8D64-AE90237855A0}" type="slidenum">
              <a:rPr lang="en-GB" smtClean="0"/>
              <a:pPr/>
              <a:t>41</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E1DBC6-787D-48D9-8A95-4BC44020F18A}" type="slidenum">
              <a:rPr lang="en-GB" smtClean="0"/>
              <a:pPr/>
              <a:t>42</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E1DBC6-787D-48D9-8A95-4BC44020F18A}" type="slidenum">
              <a:rPr lang="en-GB" smtClean="0"/>
              <a:pPr/>
              <a:t>45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F71B913-AD1F-40C6-808F-003B4B5E93C2}" type="slidenum">
              <a:rPr lang="en-GB" smtClean="0"/>
              <a:pPr/>
              <a:t>76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8EC9C42-CB43-4E73-AB2C-65C6E6944353}" type="slidenum">
              <a:rPr lang="en-GB" smtClean="0"/>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8EC9C42-CB43-4E73-AB2C-65C6E6944353}" type="slidenum">
              <a:rPr lang="en-GB" smtClean="0"/>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8EC9C42-CB43-4E73-AB2C-65C6E6944353}" type="slidenum">
              <a:rPr lang="en-GB" smtClean="0"/>
              <a:pPr/>
              <a:t>8</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E1DBC6-787D-48D9-8A95-4BC44020F18A}" type="slidenum">
              <a:rPr lang="en-GB" smtClean="0"/>
              <a:pPr/>
              <a:t>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E1DBC6-787D-48D9-8A95-4BC44020F18A}" type="slidenum">
              <a:rPr lang="en-GB" smtClean="0"/>
              <a:pPr/>
              <a:t>10</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E1DBC6-787D-48D9-8A95-4BC44020F18A}" type="slidenum">
              <a:rPr lang="en-GB" smtClean="0"/>
              <a:pPr/>
              <a:t>15</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FB70B-BFB3-C94A-B00D-3DC6613B159F}" type="slidenum">
              <a:rPr lang="en-US" smtClean="0"/>
              <a:t>28</a:t>
            </a:fld>
            <a:endParaRPr lang="en-US"/>
          </a:p>
        </p:txBody>
      </p:sp>
    </p:spTree>
    <p:extLst>
      <p:ext uri="{BB962C8B-B14F-4D97-AF65-F5344CB8AC3E}">
        <p14:creationId xmlns:p14="http://schemas.microsoft.com/office/powerpoint/2010/main" val="1678715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FB70B-BFB3-C94A-B00D-3DC6613B159F}" type="slidenum">
              <a:rPr lang="en-US" smtClean="0"/>
              <a:t>31</a:t>
            </a:fld>
            <a:endParaRPr lang="en-US"/>
          </a:p>
        </p:txBody>
      </p:sp>
    </p:spTree>
    <p:extLst>
      <p:ext uri="{BB962C8B-B14F-4D97-AF65-F5344CB8AC3E}">
        <p14:creationId xmlns:p14="http://schemas.microsoft.com/office/powerpoint/2010/main" val="336414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96FF9BC-E24F-B344-8340-7792FBC3DB40}" type="datetimeFigureOut">
              <a:rPr lang="en-US" smtClean="0"/>
              <a:t>10/04/2015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173607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6FF9BC-E24F-B344-8340-7792FBC3DB40}" type="datetimeFigureOut">
              <a:rPr lang="en-US" smtClean="0"/>
              <a:t>10/04/2015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98884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6FF9BC-E24F-B344-8340-7792FBC3DB40}" type="datetimeFigureOut">
              <a:rPr lang="en-US" smtClean="0"/>
              <a:t>10/04/2015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260781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6FF9BC-E24F-B344-8340-7792FBC3DB40}" type="datetimeFigureOut">
              <a:rPr lang="en-US" smtClean="0"/>
              <a:t>10/04/2015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365982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96FF9BC-E24F-B344-8340-7792FBC3DB40}" type="datetimeFigureOut">
              <a:rPr lang="en-US" smtClean="0"/>
              <a:t>10/04/2015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83360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96FF9BC-E24F-B344-8340-7792FBC3DB40}" type="datetimeFigureOut">
              <a:rPr lang="en-US" smtClean="0"/>
              <a:t>10/04/2015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296387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96FF9BC-E24F-B344-8340-7792FBC3DB40}" type="datetimeFigureOut">
              <a:rPr lang="en-US" smtClean="0"/>
              <a:t>10/04/2015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157560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96FF9BC-E24F-B344-8340-7792FBC3DB40}" type="datetimeFigureOut">
              <a:rPr lang="en-US" smtClean="0"/>
              <a:t>10/04/2015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174780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FF9BC-E24F-B344-8340-7792FBC3DB40}" type="datetimeFigureOut">
              <a:rPr lang="en-US" smtClean="0"/>
              <a:t>10/04/2015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436643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96FF9BC-E24F-B344-8340-7792FBC3DB40}" type="datetimeFigureOut">
              <a:rPr lang="en-US" smtClean="0"/>
              <a:t>10/04/2015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426066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96FF9BC-E24F-B344-8340-7792FBC3DB40}" type="datetimeFigureOut">
              <a:rPr lang="en-US" smtClean="0"/>
              <a:t>10/04/2015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9431-FA5D-5144-B2B7-3A82AEF03523}" type="slidenum">
              <a:rPr lang="en-US" smtClean="0"/>
              <a:t>‹#›</a:t>
            </a:fld>
            <a:endParaRPr lang="en-US"/>
          </a:p>
        </p:txBody>
      </p:sp>
    </p:spTree>
    <p:extLst>
      <p:ext uri="{BB962C8B-B14F-4D97-AF65-F5344CB8AC3E}">
        <p14:creationId xmlns:p14="http://schemas.microsoft.com/office/powerpoint/2010/main" val="25321919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FF9BC-E24F-B344-8340-7792FBC3DB40}" type="datetimeFigureOut">
              <a:rPr lang="en-US" smtClean="0"/>
              <a:t>10/04/2015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89431-FA5D-5144-B2B7-3A82AEF03523}" type="slidenum">
              <a:rPr lang="en-US" smtClean="0"/>
              <a:t>‹#›</a:t>
            </a:fld>
            <a:endParaRPr lang="en-US"/>
          </a:p>
        </p:txBody>
      </p:sp>
    </p:spTree>
    <p:extLst>
      <p:ext uri="{BB962C8B-B14F-4D97-AF65-F5344CB8AC3E}">
        <p14:creationId xmlns:p14="http://schemas.microsoft.com/office/powerpoint/2010/main" val="60797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7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2272"/>
            <a:ext cx="7772400" cy="1470025"/>
          </a:xfrm>
        </p:spPr>
        <p:txBody>
          <a:bodyPr/>
          <a:lstStyle/>
          <a:p>
            <a:r>
              <a:rPr lang="en-US" dirty="0" smtClean="0"/>
              <a:t> Your Nutrition, Your Lifestyle &amp; Your Energy</a:t>
            </a:r>
            <a:endParaRPr lang="en-US" dirty="0"/>
          </a:p>
        </p:txBody>
      </p:sp>
      <p:sp>
        <p:nvSpPr>
          <p:cNvPr id="3" name="Subtitle 2"/>
          <p:cNvSpPr>
            <a:spLocks noGrp="1"/>
          </p:cNvSpPr>
          <p:nvPr>
            <p:ph type="subTitle" idx="1"/>
          </p:nvPr>
        </p:nvSpPr>
        <p:spPr>
          <a:xfrm>
            <a:off x="1371600" y="2575384"/>
            <a:ext cx="6400800" cy="1752600"/>
          </a:xfrm>
        </p:spPr>
        <p:txBody>
          <a:bodyPr/>
          <a:lstStyle/>
          <a:p>
            <a:r>
              <a:rPr lang="en-US" i="1" dirty="0" smtClean="0"/>
              <a:t>Live Life To The Max</a:t>
            </a:r>
          </a:p>
          <a:p>
            <a:r>
              <a:rPr lang="en-US" i="1" dirty="0" smtClean="0"/>
              <a:t>Eat Well, Train Well, Live Well</a:t>
            </a:r>
            <a:endParaRPr lang="en-US" i="1" dirty="0"/>
          </a:p>
        </p:txBody>
      </p:sp>
      <p:pic>
        <p:nvPicPr>
          <p:cNvPr id="4" name="Picture 3" descr="Matt Luxton banner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37" y="4327984"/>
            <a:ext cx="7145364" cy="2232926"/>
          </a:xfrm>
          <a:prstGeom prst="rect">
            <a:avLst/>
          </a:prstGeom>
        </p:spPr>
      </p:pic>
    </p:spTree>
    <p:extLst>
      <p:ext uri="{BB962C8B-B14F-4D97-AF65-F5344CB8AC3E}">
        <p14:creationId xmlns:p14="http://schemas.microsoft.com/office/powerpoint/2010/main" val="6289059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4" name="Content Placeholder 3" descr="RICH GREEN TRANSFORMATION.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384304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35020780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21525806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38041530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9917322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9539"/>
          </a:xfrm>
        </p:spPr>
        <p:txBody>
          <a:bodyPr>
            <a:normAutofit fontScale="90000"/>
          </a:bodyPr>
          <a:lstStyle/>
          <a:p>
            <a:r>
              <a:rPr lang="en-GB" dirty="0" smtClean="0"/>
              <a:t>Results</a:t>
            </a:r>
            <a:endParaRPr lang="en-GB" dirty="0"/>
          </a:p>
        </p:txBody>
      </p:sp>
      <p:pic>
        <p:nvPicPr>
          <p:cNvPr id="3" name="Picture 2" descr="Sli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4351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0560663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74277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689" y="458545"/>
            <a:ext cx="8203881" cy="6152910"/>
          </a:xfrm>
          <a:prstGeom prst="rect">
            <a:avLst/>
          </a:prstGeom>
        </p:spPr>
      </p:pic>
    </p:spTree>
    <p:extLst>
      <p:ext uri="{BB962C8B-B14F-4D97-AF65-F5344CB8AC3E}">
        <p14:creationId xmlns:p14="http://schemas.microsoft.com/office/powerpoint/2010/main" val="4483551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3708" y="461067"/>
            <a:ext cx="5814757" cy="5837560"/>
          </a:xfrm>
          <a:prstGeom prst="rect">
            <a:avLst/>
          </a:prstGeom>
        </p:spPr>
      </p:pic>
    </p:spTree>
    <p:extLst>
      <p:ext uri="{BB962C8B-B14F-4D97-AF65-F5344CB8AC3E}">
        <p14:creationId xmlns:p14="http://schemas.microsoft.com/office/powerpoint/2010/main" val="216666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GB">
                <a:latin typeface="Calibri" charset="0"/>
              </a:rPr>
              <a:t>Who Is This Guy?</a:t>
            </a:r>
          </a:p>
        </p:txBody>
      </p:sp>
      <p:sp>
        <p:nvSpPr>
          <p:cNvPr id="3" name="Content Placeholder 2"/>
          <p:cNvSpPr>
            <a:spLocks noGrp="1"/>
          </p:cNvSpPr>
          <p:nvPr>
            <p:ph idx="1"/>
          </p:nvPr>
        </p:nvSpPr>
        <p:spPr/>
        <p:txBody>
          <a:bodyPr>
            <a:normAutofit/>
          </a:bodyPr>
          <a:lstStyle/>
          <a:p>
            <a:pPr eaLnBrk="1" hangingPunct="1">
              <a:lnSpc>
                <a:spcPct val="80000"/>
              </a:lnSpc>
              <a:buFont typeface="Wingdings" charset="2"/>
              <a:buChar char="ü"/>
            </a:pPr>
            <a:r>
              <a:rPr lang="en-GB" sz="3000" dirty="0">
                <a:latin typeface="Calibri" charset="0"/>
              </a:rPr>
              <a:t>I Loved fitness from a very young age</a:t>
            </a:r>
          </a:p>
          <a:p>
            <a:pPr eaLnBrk="1" hangingPunct="1">
              <a:lnSpc>
                <a:spcPct val="80000"/>
              </a:lnSpc>
              <a:buFont typeface="Wingdings" charset="2"/>
              <a:buChar char="ü"/>
            </a:pPr>
            <a:r>
              <a:rPr lang="en-GB" sz="3000" dirty="0">
                <a:latin typeface="Calibri" charset="0"/>
              </a:rPr>
              <a:t>Gym instructor...inductions</a:t>
            </a:r>
          </a:p>
          <a:p>
            <a:pPr eaLnBrk="1" hangingPunct="1">
              <a:lnSpc>
                <a:spcPct val="80000"/>
              </a:lnSpc>
              <a:buFont typeface="Wingdings" charset="2"/>
              <a:buChar char="ü"/>
            </a:pPr>
            <a:r>
              <a:rPr lang="en-GB" sz="3000" dirty="0">
                <a:latin typeface="Calibri" charset="0"/>
              </a:rPr>
              <a:t>Degree and YMCA Fitness qualifications </a:t>
            </a:r>
          </a:p>
          <a:p>
            <a:pPr eaLnBrk="1" hangingPunct="1">
              <a:lnSpc>
                <a:spcPct val="80000"/>
              </a:lnSpc>
              <a:buFont typeface="Wingdings" charset="2"/>
              <a:buChar char="ü"/>
            </a:pPr>
            <a:r>
              <a:rPr lang="en-GB" sz="3000" dirty="0">
                <a:latin typeface="Calibri" charset="0"/>
              </a:rPr>
              <a:t>Gold’s Gym, Venice Beach</a:t>
            </a:r>
          </a:p>
          <a:p>
            <a:pPr eaLnBrk="1" hangingPunct="1">
              <a:lnSpc>
                <a:spcPct val="80000"/>
              </a:lnSpc>
              <a:buFont typeface="Wingdings" charset="2"/>
              <a:buChar char="ü"/>
            </a:pPr>
            <a:r>
              <a:rPr lang="en-GB" sz="3000" dirty="0">
                <a:latin typeface="Calibri" charset="0"/>
              </a:rPr>
              <a:t>Started REALLY studying...searching for mentorships and courses on the next level</a:t>
            </a:r>
          </a:p>
          <a:p>
            <a:pPr eaLnBrk="1" hangingPunct="1">
              <a:lnSpc>
                <a:spcPct val="80000"/>
              </a:lnSpc>
              <a:buFont typeface="Wingdings" charset="2"/>
              <a:buChar char="ü"/>
            </a:pPr>
            <a:r>
              <a:rPr lang="en-GB" sz="3000" dirty="0">
                <a:latin typeface="Calibri" charset="0"/>
              </a:rPr>
              <a:t>In home PT Phenomenal results with bodyweight and band training</a:t>
            </a:r>
          </a:p>
          <a:p>
            <a:pPr eaLnBrk="1" hangingPunct="1">
              <a:lnSpc>
                <a:spcPct val="80000"/>
              </a:lnSpc>
              <a:buFont typeface="Wingdings" charset="2"/>
              <a:buChar char="ü"/>
            </a:pPr>
            <a:r>
              <a:rPr lang="en-GB" sz="3000" dirty="0">
                <a:latin typeface="Calibri" charset="0"/>
              </a:rPr>
              <a:t>IHP Functional Training Specialist- 1 of 3 in Europe</a:t>
            </a:r>
          </a:p>
          <a:p>
            <a:pPr eaLnBrk="1" hangingPunct="1">
              <a:lnSpc>
                <a:spcPct val="80000"/>
              </a:lnSpc>
            </a:pPr>
            <a:endParaRPr lang="en-GB" sz="3000" dirty="0">
              <a:latin typeface="Calibri" charset="0"/>
            </a:endParaRPr>
          </a:p>
        </p:txBody>
      </p:sp>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2950" y="188913"/>
            <a:ext cx="18478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5626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054878" y="-181922"/>
            <a:ext cx="5327935" cy="7103913"/>
          </a:xfrm>
          <a:prstGeom prst="rect">
            <a:avLst/>
          </a:prstGeom>
        </p:spPr>
      </p:pic>
    </p:spTree>
    <p:extLst>
      <p:ext uri="{BB962C8B-B14F-4D97-AF65-F5344CB8AC3E}">
        <p14:creationId xmlns:p14="http://schemas.microsoft.com/office/powerpoint/2010/main" val="25197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Ironman- 53 and 65 Years of Age</a:t>
            </a:r>
            <a:endParaRPr lang="en-US" dirty="0"/>
          </a:p>
        </p:txBody>
      </p:sp>
      <p:pic>
        <p:nvPicPr>
          <p:cNvPr id="4" name="Picture 3"/>
          <p:cNvPicPr>
            <a:picLocks noChangeAspect="1"/>
          </p:cNvPicPr>
          <p:nvPr/>
        </p:nvPicPr>
        <p:blipFill>
          <a:blip r:embed="rId2"/>
          <a:stretch>
            <a:fillRect/>
          </a:stretch>
        </p:blipFill>
        <p:spPr>
          <a:xfrm>
            <a:off x="707033" y="1417638"/>
            <a:ext cx="3385716" cy="5063854"/>
          </a:xfrm>
          <a:prstGeom prst="rect">
            <a:avLst/>
          </a:prstGeom>
        </p:spPr>
      </p:pic>
      <p:pic>
        <p:nvPicPr>
          <p:cNvPr id="5" name="Picture 4"/>
          <p:cNvPicPr>
            <a:picLocks noChangeAspect="1"/>
          </p:cNvPicPr>
          <p:nvPr/>
        </p:nvPicPr>
        <p:blipFill>
          <a:blip r:embed="rId3"/>
          <a:stretch>
            <a:fillRect/>
          </a:stretch>
        </p:blipFill>
        <p:spPr>
          <a:xfrm>
            <a:off x="5176127" y="1417638"/>
            <a:ext cx="3315150" cy="4958311"/>
          </a:xfrm>
          <a:prstGeom prst="rect">
            <a:avLst/>
          </a:prstGeom>
        </p:spPr>
      </p:pic>
    </p:spTree>
    <p:extLst>
      <p:ext uri="{BB962C8B-B14F-4D97-AF65-F5344CB8AC3E}">
        <p14:creationId xmlns:p14="http://schemas.microsoft.com/office/powerpoint/2010/main" val="9295196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Selection For GB Dragon Boat Team</a:t>
            </a:r>
            <a:endParaRPr lang="en-US" dirty="0"/>
          </a:p>
        </p:txBody>
      </p:sp>
      <p:pic>
        <p:nvPicPr>
          <p:cNvPr id="4" name="Picture 3"/>
          <p:cNvPicPr>
            <a:picLocks noChangeAspect="1"/>
          </p:cNvPicPr>
          <p:nvPr/>
        </p:nvPicPr>
        <p:blipFill>
          <a:blip r:embed="rId2"/>
          <a:stretch>
            <a:fillRect/>
          </a:stretch>
        </p:blipFill>
        <p:spPr>
          <a:xfrm>
            <a:off x="1529838" y="1965590"/>
            <a:ext cx="6231661" cy="4125184"/>
          </a:xfrm>
          <a:prstGeom prst="rect">
            <a:avLst/>
          </a:prstGeom>
        </p:spPr>
      </p:pic>
    </p:spTree>
    <p:extLst>
      <p:ext uri="{BB962C8B-B14F-4D97-AF65-F5344CB8AC3E}">
        <p14:creationId xmlns:p14="http://schemas.microsoft.com/office/powerpoint/2010/main" val="13840369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Rugby </a:t>
            </a:r>
            <a:r>
              <a:rPr lang="en-US" dirty="0" smtClean="0">
                <a:sym typeface="Wingdings"/>
              </a:rPr>
              <a:t>To Top 5% in the world in age </a:t>
            </a:r>
            <a:r>
              <a:rPr lang="en-US" dirty="0" smtClean="0">
                <a:sym typeface="Wingdings"/>
              </a:rPr>
              <a:t>group I</a:t>
            </a:r>
            <a:r>
              <a:rPr lang="en-US" dirty="0" smtClean="0">
                <a:sym typeface="Wingdings"/>
              </a:rPr>
              <a:t>ronman </a:t>
            </a:r>
            <a:r>
              <a:rPr lang="en-US" dirty="0" smtClean="0">
                <a:sym typeface="Wingdings"/>
              </a:rPr>
              <a:t>in 2 years</a:t>
            </a:r>
            <a:endParaRPr lang="en-US" dirty="0"/>
          </a:p>
        </p:txBody>
      </p:sp>
      <p:pic>
        <p:nvPicPr>
          <p:cNvPr id="4" name="Picture 3"/>
          <p:cNvPicPr>
            <a:picLocks noChangeAspect="1"/>
          </p:cNvPicPr>
          <p:nvPr/>
        </p:nvPicPr>
        <p:blipFill>
          <a:blip r:embed="rId2"/>
          <a:stretch>
            <a:fillRect/>
          </a:stretch>
        </p:blipFill>
        <p:spPr>
          <a:xfrm>
            <a:off x="3097691" y="1573763"/>
            <a:ext cx="3450539" cy="5175809"/>
          </a:xfrm>
          <a:prstGeom prst="rect">
            <a:avLst/>
          </a:prstGeom>
        </p:spPr>
      </p:pic>
    </p:spTree>
    <p:extLst>
      <p:ext uri="{BB962C8B-B14F-4D97-AF65-F5344CB8AC3E}">
        <p14:creationId xmlns:p14="http://schemas.microsoft.com/office/powerpoint/2010/main" val="14924463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Philosophy</a:t>
            </a:r>
            <a:endParaRPr lang="en-US" dirty="0"/>
          </a:p>
        </p:txBody>
      </p:sp>
      <p:pic>
        <p:nvPicPr>
          <p:cNvPr id="4" name="Picture 3"/>
          <p:cNvPicPr>
            <a:picLocks noChangeAspect="1"/>
          </p:cNvPicPr>
          <p:nvPr/>
        </p:nvPicPr>
        <p:blipFill>
          <a:blip r:embed="rId2"/>
          <a:stretch>
            <a:fillRect/>
          </a:stretch>
        </p:blipFill>
        <p:spPr>
          <a:xfrm>
            <a:off x="1306956" y="1658102"/>
            <a:ext cx="6139281" cy="4362121"/>
          </a:xfrm>
          <a:prstGeom prst="rect">
            <a:avLst/>
          </a:prstGeom>
        </p:spPr>
      </p:pic>
      <p:cxnSp>
        <p:nvCxnSpPr>
          <p:cNvPr id="7" name="Straight Connector 6"/>
          <p:cNvCxnSpPr/>
          <p:nvPr/>
        </p:nvCxnSpPr>
        <p:spPr>
          <a:xfrm flipV="1">
            <a:off x="1306956" y="1658103"/>
            <a:ext cx="6280410" cy="4362120"/>
          </a:xfrm>
          <a:prstGeom prst="line">
            <a:avLst/>
          </a:prstGeom>
          <a:ln w="190500" cmpd="sng">
            <a:gradFill flip="none" rotWithShape="1">
              <a:gsLst>
                <a:gs pos="0">
                  <a:srgbClr val="FF0000"/>
                </a:gs>
                <a:gs pos="100000">
                  <a:srgbClr val="FFFFFF"/>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306956" y="1658102"/>
            <a:ext cx="6139281" cy="4173991"/>
          </a:xfrm>
          <a:prstGeom prst="line">
            <a:avLst/>
          </a:prstGeom>
          <a:ln w="190500" cmpd="sng">
            <a:gradFill flip="none" rotWithShape="1">
              <a:gsLst>
                <a:gs pos="0">
                  <a:srgbClr val="FF0000"/>
                </a:gs>
                <a:gs pos="100000">
                  <a:srgbClr val="FFFFFF"/>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7432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In Perspective</a:t>
            </a:r>
            <a:endParaRPr lang="en-US" dirty="0"/>
          </a:p>
        </p:txBody>
      </p:sp>
      <p:sp>
        <p:nvSpPr>
          <p:cNvPr id="4" name="Isosceles Triangle 3"/>
          <p:cNvSpPr/>
          <p:nvPr/>
        </p:nvSpPr>
        <p:spPr>
          <a:xfrm>
            <a:off x="1739684" y="1298404"/>
            <a:ext cx="5615749" cy="48884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024316" y="5805617"/>
            <a:ext cx="5029357" cy="369332"/>
          </a:xfrm>
          <a:prstGeom prst="rect">
            <a:avLst/>
          </a:prstGeom>
          <a:noFill/>
        </p:spPr>
        <p:txBody>
          <a:bodyPr wrap="square" rtlCol="0">
            <a:spAutoFit/>
          </a:bodyPr>
          <a:lstStyle/>
          <a:p>
            <a:pPr algn="ctr"/>
            <a:r>
              <a:rPr lang="en-US" dirty="0" smtClean="0"/>
              <a:t>SLEEP</a:t>
            </a:r>
            <a:endParaRPr lang="en-US" dirty="0"/>
          </a:p>
        </p:txBody>
      </p:sp>
      <p:sp>
        <p:nvSpPr>
          <p:cNvPr id="6" name="TextBox 5"/>
          <p:cNvSpPr txBox="1"/>
          <p:nvPr/>
        </p:nvSpPr>
        <p:spPr>
          <a:xfrm>
            <a:off x="2363798" y="5378072"/>
            <a:ext cx="4413261" cy="369332"/>
          </a:xfrm>
          <a:prstGeom prst="rect">
            <a:avLst/>
          </a:prstGeom>
          <a:noFill/>
        </p:spPr>
        <p:txBody>
          <a:bodyPr wrap="square" rtlCol="0">
            <a:spAutoFit/>
          </a:bodyPr>
          <a:lstStyle/>
          <a:p>
            <a:pPr algn="ctr"/>
            <a:r>
              <a:rPr lang="en-US" dirty="0" smtClean="0"/>
              <a:t>Friendships &amp; Emotional Wellbeing- Smiles</a:t>
            </a:r>
            <a:endParaRPr lang="en-US" dirty="0"/>
          </a:p>
        </p:txBody>
      </p:sp>
      <p:sp>
        <p:nvSpPr>
          <p:cNvPr id="7" name="TextBox 6"/>
          <p:cNvSpPr txBox="1"/>
          <p:nvPr/>
        </p:nvSpPr>
        <p:spPr>
          <a:xfrm>
            <a:off x="2476958" y="5008740"/>
            <a:ext cx="4136647" cy="369332"/>
          </a:xfrm>
          <a:prstGeom prst="rect">
            <a:avLst/>
          </a:prstGeom>
          <a:noFill/>
        </p:spPr>
        <p:txBody>
          <a:bodyPr wrap="square" rtlCol="0">
            <a:spAutoFit/>
          </a:bodyPr>
          <a:lstStyle/>
          <a:p>
            <a:pPr algn="ctr"/>
            <a:r>
              <a:rPr lang="en-US" dirty="0" smtClean="0"/>
              <a:t>Hydration</a:t>
            </a:r>
            <a:endParaRPr lang="en-US" dirty="0"/>
          </a:p>
        </p:txBody>
      </p:sp>
      <p:sp>
        <p:nvSpPr>
          <p:cNvPr id="8" name="TextBox 7"/>
          <p:cNvSpPr txBox="1"/>
          <p:nvPr/>
        </p:nvSpPr>
        <p:spPr>
          <a:xfrm>
            <a:off x="2803867" y="4670278"/>
            <a:ext cx="3482829" cy="369332"/>
          </a:xfrm>
          <a:prstGeom prst="rect">
            <a:avLst/>
          </a:prstGeom>
          <a:noFill/>
        </p:spPr>
        <p:txBody>
          <a:bodyPr wrap="square" rtlCol="0">
            <a:spAutoFit/>
          </a:bodyPr>
          <a:lstStyle/>
          <a:p>
            <a:pPr algn="ctr"/>
            <a:r>
              <a:rPr lang="en-US" dirty="0" smtClean="0"/>
              <a:t>Recovery &amp; Rest </a:t>
            </a:r>
            <a:endParaRPr lang="en-US" dirty="0"/>
          </a:p>
        </p:txBody>
      </p:sp>
      <p:sp>
        <p:nvSpPr>
          <p:cNvPr id="9" name="TextBox 8"/>
          <p:cNvSpPr txBox="1"/>
          <p:nvPr/>
        </p:nvSpPr>
        <p:spPr>
          <a:xfrm>
            <a:off x="2979894" y="4111971"/>
            <a:ext cx="3105628" cy="646331"/>
          </a:xfrm>
          <a:prstGeom prst="rect">
            <a:avLst/>
          </a:prstGeom>
          <a:noFill/>
        </p:spPr>
        <p:txBody>
          <a:bodyPr wrap="square" rtlCol="0">
            <a:spAutoFit/>
          </a:bodyPr>
          <a:lstStyle/>
          <a:p>
            <a:pPr algn="ctr"/>
            <a:r>
              <a:rPr lang="en-US" dirty="0" smtClean="0"/>
              <a:t>Overall Energy Intake &amp; Breakfast</a:t>
            </a:r>
          </a:p>
        </p:txBody>
      </p:sp>
      <p:sp>
        <p:nvSpPr>
          <p:cNvPr id="10" name="TextBox 9"/>
          <p:cNvSpPr txBox="1"/>
          <p:nvPr/>
        </p:nvSpPr>
        <p:spPr>
          <a:xfrm>
            <a:off x="3256509" y="3465640"/>
            <a:ext cx="2564972" cy="646331"/>
          </a:xfrm>
          <a:prstGeom prst="rect">
            <a:avLst/>
          </a:prstGeom>
          <a:noFill/>
        </p:spPr>
        <p:txBody>
          <a:bodyPr wrap="square" rtlCol="0">
            <a:spAutoFit/>
          </a:bodyPr>
          <a:lstStyle/>
          <a:p>
            <a:pPr algn="ctr"/>
            <a:r>
              <a:rPr lang="en-US" dirty="0" smtClean="0"/>
              <a:t>Regular Protein Intake Feeds</a:t>
            </a:r>
            <a:endParaRPr lang="en-US" dirty="0"/>
          </a:p>
        </p:txBody>
      </p:sp>
      <p:sp>
        <p:nvSpPr>
          <p:cNvPr id="11" name="TextBox 10"/>
          <p:cNvSpPr txBox="1"/>
          <p:nvPr/>
        </p:nvSpPr>
        <p:spPr>
          <a:xfrm>
            <a:off x="3772018" y="2892212"/>
            <a:ext cx="1596821" cy="646331"/>
          </a:xfrm>
          <a:prstGeom prst="rect">
            <a:avLst/>
          </a:prstGeom>
          <a:noFill/>
        </p:spPr>
        <p:txBody>
          <a:bodyPr wrap="square" rtlCol="0">
            <a:spAutoFit/>
          </a:bodyPr>
          <a:lstStyle/>
          <a:p>
            <a:pPr algn="ctr"/>
            <a:r>
              <a:rPr lang="en-US" dirty="0" smtClean="0"/>
              <a:t>Pre Training Meal</a:t>
            </a:r>
            <a:endParaRPr lang="en-US" dirty="0"/>
          </a:p>
        </p:txBody>
      </p:sp>
      <p:sp>
        <p:nvSpPr>
          <p:cNvPr id="12" name="TextBox 11"/>
          <p:cNvSpPr txBox="1"/>
          <p:nvPr/>
        </p:nvSpPr>
        <p:spPr>
          <a:xfrm>
            <a:off x="3860033" y="2175446"/>
            <a:ext cx="1395646" cy="646331"/>
          </a:xfrm>
          <a:prstGeom prst="rect">
            <a:avLst/>
          </a:prstGeom>
          <a:noFill/>
        </p:spPr>
        <p:txBody>
          <a:bodyPr wrap="square" rtlCol="0">
            <a:spAutoFit/>
          </a:bodyPr>
          <a:lstStyle/>
          <a:p>
            <a:pPr algn="ctr"/>
            <a:r>
              <a:rPr lang="en-US" dirty="0" smtClean="0"/>
              <a:t>Post </a:t>
            </a:r>
          </a:p>
          <a:p>
            <a:pPr algn="ctr"/>
            <a:r>
              <a:rPr lang="en-US" dirty="0" smtClean="0"/>
              <a:t>Training</a:t>
            </a:r>
          </a:p>
        </p:txBody>
      </p:sp>
    </p:spTree>
    <p:extLst>
      <p:ext uri="{BB962C8B-B14F-4D97-AF65-F5344CB8AC3E}">
        <p14:creationId xmlns:p14="http://schemas.microsoft.com/office/powerpoint/2010/main" val="13699449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Improve Your </a:t>
            </a:r>
            <a:r>
              <a:rPr lang="en-US" dirty="0" smtClean="0"/>
              <a:t>Fitness</a:t>
            </a:r>
            <a:r>
              <a:rPr lang="en-US" dirty="0" smtClean="0"/>
              <a:t>/Performance</a:t>
            </a:r>
            <a:endParaRPr lang="en-US" dirty="0"/>
          </a:p>
        </p:txBody>
      </p:sp>
      <p:sp>
        <p:nvSpPr>
          <p:cNvPr id="3" name="Content Placeholder 2"/>
          <p:cNvSpPr>
            <a:spLocks noGrp="1"/>
          </p:cNvSpPr>
          <p:nvPr>
            <p:ph idx="1"/>
          </p:nvPr>
        </p:nvSpPr>
        <p:spPr>
          <a:xfrm>
            <a:off x="457200" y="1417638"/>
            <a:ext cx="8229600" cy="4525963"/>
          </a:xfrm>
        </p:spPr>
        <p:txBody>
          <a:bodyPr>
            <a:normAutofit lnSpcReduction="10000"/>
          </a:bodyPr>
          <a:lstStyle/>
          <a:p>
            <a:pPr marL="0" indent="0">
              <a:buNone/>
            </a:pPr>
            <a:endParaRPr lang="en-US" dirty="0"/>
          </a:p>
          <a:p>
            <a:r>
              <a:rPr lang="en-US" dirty="0" smtClean="0"/>
              <a:t>A Progressive </a:t>
            </a:r>
            <a:r>
              <a:rPr lang="en-US" dirty="0" err="1" smtClean="0"/>
              <a:t>Programme</a:t>
            </a:r>
            <a:endParaRPr lang="en-US" dirty="0" smtClean="0"/>
          </a:p>
          <a:p>
            <a:r>
              <a:rPr lang="en-US" dirty="0" smtClean="0"/>
              <a:t>Proper </a:t>
            </a:r>
            <a:r>
              <a:rPr lang="en-US" dirty="0" smtClean="0"/>
              <a:t>recovery</a:t>
            </a:r>
          </a:p>
          <a:p>
            <a:r>
              <a:rPr lang="en-US" dirty="0" smtClean="0"/>
              <a:t>Supportive Nutrition</a:t>
            </a:r>
          </a:p>
          <a:p>
            <a:r>
              <a:rPr lang="en-US" dirty="0" smtClean="0"/>
              <a:t>Excellent (not necessarily perfect) </a:t>
            </a:r>
          </a:p>
          <a:p>
            <a:pPr marL="0" indent="0">
              <a:buNone/>
            </a:pPr>
            <a:r>
              <a:rPr lang="en-US" dirty="0"/>
              <a:t> </a:t>
            </a:r>
            <a:r>
              <a:rPr lang="en-US" dirty="0" smtClean="0"/>
              <a:t>   lifestyle</a:t>
            </a:r>
          </a:p>
          <a:p>
            <a:pPr marL="0" indent="0">
              <a:buNone/>
            </a:pPr>
            <a:endParaRPr lang="en-US" dirty="0"/>
          </a:p>
          <a:p>
            <a:pPr marL="0" indent="0">
              <a:buNone/>
            </a:pPr>
            <a:r>
              <a:rPr lang="en-US" dirty="0" smtClean="0"/>
              <a:t>BUT FIRST YOU MUST ADDRESS </a:t>
            </a:r>
            <a:r>
              <a:rPr lang="en-US" dirty="0" smtClean="0">
                <a:sym typeface="Wingdings"/>
              </a:rPr>
              <a:t></a:t>
            </a:r>
            <a:endParaRPr lang="en-US" dirty="0" smtClean="0"/>
          </a:p>
          <a:p>
            <a:endParaRPr lang="en-US" dirty="0"/>
          </a:p>
        </p:txBody>
      </p:sp>
      <p:pic>
        <p:nvPicPr>
          <p:cNvPr id="4" name="Picture 3"/>
          <p:cNvPicPr>
            <a:picLocks noChangeAspect="1"/>
          </p:cNvPicPr>
          <p:nvPr/>
        </p:nvPicPr>
        <p:blipFill>
          <a:blip r:embed="rId2"/>
          <a:stretch>
            <a:fillRect/>
          </a:stretch>
        </p:blipFill>
        <p:spPr>
          <a:xfrm>
            <a:off x="6836038" y="1928793"/>
            <a:ext cx="2099733" cy="2789645"/>
          </a:xfrm>
          <a:prstGeom prst="rect">
            <a:avLst/>
          </a:prstGeom>
        </p:spPr>
      </p:pic>
    </p:spTree>
    <p:extLst>
      <p:ext uri="{BB962C8B-B14F-4D97-AF65-F5344CB8AC3E}">
        <p14:creationId xmlns:p14="http://schemas.microsoft.com/office/powerpoint/2010/main" val="41943129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775"/>
            <a:ext cx="8229600" cy="853242"/>
          </a:xfrm>
        </p:spPr>
        <p:txBody>
          <a:bodyPr/>
          <a:lstStyle/>
          <a:p>
            <a:r>
              <a:rPr lang="en-US" dirty="0" smtClean="0"/>
              <a:t>Health</a:t>
            </a:r>
            <a:endParaRPr lang="en-US" dirty="0"/>
          </a:p>
        </p:txBody>
      </p:sp>
      <p:sp>
        <p:nvSpPr>
          <p:cNvPr id="3" name="Content Placeholder 2"/>
          <p:cNvSpPr>
            <a:spLocks noGrp="1"/>
          </p:cNvSpPr>
          <p:nvPr>
            <p:ph idx="1"/>
          </p:nvPr>
        </p:nvSpPr>
        <p:spPr>
          <a:xfrm>
            <a:off x="457200" y="1082120"/>
            <a:ext cx="8229600" cy="4525963"/>
          </a:xfrm>
        </p:spPr>
        <p:txBody>
          <a:bodyPr/>
          <a:lstStyle/>
          <a:p>
            <a:pPr algn="ctr"/>
            <a:r>
              <a:rPr lang="en-US" dirty="0" smtClean="0"/>
              <a:t>Its NOT merely the absence of illness</a:t>
            </a:r>
          </a:p>
          <a:p>
            <a:pPr algn="ctr"/>
            <a:r>
              <a:rPr lang="en-US" dirty="0"/>
              <a:t>Without Health you will never have optimal performance.</a:t>
            </a:r>
          </a:p>
          <a:p>
            <a:endParaRPr lang="en-US" dirty="0"/>
          </a:p>
        </p:txBody>
      </p:sp>
      <p:pic>
        <p:nvPicPr>
          <p:cNvPr id="4" name="Picture 3" descr="Screen Shot 2013-05-28 at 15.31.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02" y="2772304"/>
            <a:ext cx="7715067" cy="4085696"/>
          </a:xfrm>
          <a:prstGeom prst="rect">
            <a:avLst/>
          </a:prstGeom>
        </p:spPr>
      </p:pic>
      <p:sp>
        <p:nvSpPr>
          <p:cNvPr id="5" name="TextBox 4"/>
          <p:cNvSpPr txBox="1"/>
          <p:nvPr/>
        </p:nvSpPr>
        <p:spPr>
          <a:xfrm>
            <a:off x="5127696" y="6396489"/>
            <a:ext cx="3559104" cy="369332"/>
          </a:xfrm>
          <a:prstGeom prst="rect">
            <a:avLst/>
          </a:prstGeom>
          <a:noFill/>
        </p:spPr>
        <p:txBody>
          <a:bodyPr wrap="square" rtlCol="0">
            <a:spAutoFit/>
          </a:bodyPr>
          <a:lstStyle/>
          <a:p>
            <a:r>
              <a:rPr lang="en-US" dirty="0" err="1" smtClean="0"/>
              <a:t>CrossFit</a:t>
            </a:r>
            <a:r>
              <a:rPr lang="en-US" dirty="0" smtClean="0"/>
              <a:t> Training Manual 2011</a:t>
            </a:r>
            <a:endParaRPr lang="en-US" dirty="0"/>
          </a:p>
        </p:txBody>
      </p:sp>
    </p:spTree>
    <p:extLst>
      <p:ext uri="{BB962C8B-B14F-4D97-AF65-F5344CB8AC3E}">
        <p14:creationId xmlns:p14="http://schemas.microsoft.com/office/powerpoint/2010/main" val="12826678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 Loss/ Body Composition</a:t>
            </a:r>
            <a:endParaRPr lang="en-US" dirty="0"/>
          </a:p>
        </p:txBody>
      </p:sp>
      <p:sp>
        <p:nvSpPr>
          <p:cNvPr id="3" name="Content Placeholder 2"/>
          <p:cNvSpPr>
            <a:spLocks noGrp="1"/>
          </p:cNvSpPr>
          <p:nvPr>
            <p:ph idx="1"/>
          </p:nvPr>
        </p:nvSpPr>
        <p:spPr/>
        <p:txBody>
          <a:bodyPr/>
          <a:lstStyle/>
          <a:p>
            <a:r>
              <a:rPr lang="en-US" dirty="0" smtClean="0"/>
              <a:t>Reduction of toxins (ribenna)</a:t>
            </a:r>
          </a:p>
          <a:p>
            <a:r>
              <a:rPr lang="en-US" dirty="0" smtClean="0"/>
              <a:t>Alkalising of blood</a:t>
            </a:r>
          </a:p>
          <a:p>
            <a:r>
              <a:rPr lang="en-US" dirty="0" smtClean="0"/>
              <a:t>Reduction of sugar </a:t>
            </a:r>
            <a:r>
              <a:rPr lang="en-US" dirty="0" smtClean="0"/>
              <a:t>levels (sugar detox)</a:t>
            </a:r>
            <a:endParaRPr lang="en-US" dirty="0" smtClean="0"/>
          </a:p>
          <a:p>
            <a:r>
              <a:rPr lang="en-US" dirty="0" smtClean="0"/>
              <a:t>Reduction of total stress on the body</a:t>
            </a:r>
            <a:endParaRPr lang="en-US" dirty="0"/>
          </a:p>
        </p:txBody>
      </p:sp>
      <p:sp>
        <p:nvSpPr>
          <p:cNvPr id="4" name="TextBox 3"/>
          <p:cNvSpPr txBox="1"/>
          <p:nvPr/>
        </p:nvSpPr>
        <p:spPr>
          <a:xfrm>
            <a:off x="457200" y="5267697"/>
            <a:ext cx="7873837" cy="523220"/>
          </a:xfrm>
          <a:prstGeom prst="rect">
            <a:avLst/>
          </a:prstGeom>
          <a:noFill/>
        </p:spPr>
        <p:txBody>
          <a:bodyPr wrap="square" rtlCol="0">
            <a:spAutoFit/>
          </a:bodyPr>
          <a:lstStyle/>
          <a:p>
            <a:r>
              <a:rPr lang="en-US" sz="2800" b="1" dirty="0" smtClean="0"/>
              <a:t>THE STRESS BUCKET- HOW FULL IS YOURS--------</a:t>
            </a:r>
            <a:r>
              <a:rPr lang="en-US" sz="2800" b="1" dirty="0" smtClean="0">
                <a:sym typeface="Wingdings"/>
              </a:rPr>
              <a:t> </a:t>
            </a:r>
            <a:endParaRPr lang="en-US" sz="2800" b="1" dirty="0"/>
          </a:p>
        </p:txBody>
      </p:sp>
    </p:spTree>
    <p:extLst>
      <p:ext uri="{BB962C8B-B14F-4D97-AF65-F5344CB8AC3E}">
        <p14:creationId xmlns:p14="http://schemas.microsoft.com/office/powerpoint/2010/main" val="9741012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6"/>
            <a:ext cx="8229600" cy="1143000"/>
          </a:xfrm>
        </p:spPr>
        <p:txBody>
          <a:bodyPr/>
          <a:lstStyle/>
          <a:p>
            <a:r>
              <a:rPr lang="en-US" dirty="0" smtClean="0"/>
              <a:t>The Stress Bucket</a:t>
            </a:r>
            <a:endParaRPr lang="en-US" dirty="0"/>
          </a:p>
        </p:txBody>
      </p:sp>
      <p:pic>
        <p:nvPicPr>
          <p:cNvPr id="5" name="Picture 4"/>
          <p:cNvPicPr>
            <a:picLocks noChangeAspect="1"/>
          </p:cNvPicPr>
          <p:nvPr/>
        </p:nvPicPr>
        <p:blipFill>
          <a:blip r:embed="rId2"/>
          <a:stretch>
            <a:fillRect/>
          </a:stretch>
        </p:blipFill>
        <p:spPr>
          <a:xfrm>
            <a:off x="713783" y="1679396"/>
            <a:ext cx="7612356" cy="2902211"/>
          </a:xfrm>
          <a:prstGeom prst="rect">
            <a:avLst/>
          </a:prstGeom>
        </p:spPr>
      </p:pic>
    </p:spTree>
    <p:extLst>
      <p:ext uri="{BB962C8B-B14F-4D97-AF65-F5344CB8AC3E}">
        <p14:creationId xmlns:p14="http://schemas.microsoft.com/office/powerpoint/2010/main" val="20685824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Have I Done So Far In My Career</a:t>
            </a:r>
            <a:endParaRPr lang="en-GB" dirty="0"/>
          </a:p>
        </p:txBody>
      </p:sp>
      <p:sp>
        <p:nvSpPr>
          <p:cNvPr id="3" name="Content Placeholder 2"/>
          <p:cNvSpPr>
            <a:spLocks noGrp="1"/>
          </p:cNvSpPr>
          <p:nvPr>
            <p:ph idx="1"/>
          </p:nvPr>
        </p:nvSpPr>
        <p:spPr>
          <a:xfrm>
            <a:off x="457200" y="1340768"/>
            <a:ext cx="8363272" cy="4785395"/>
          </a:xfrm>
        </p:spPr>
        <p:txBody>
          <a:bodyPr>
            <a:normAutofit fontScale="92500" lnSpcReduction="20000"/>
          </a:bodyPr>
          <a:lstStyle/>
          <a:p>
            <a:pPr marL="0" indent="0">
              <a:buNone/>
            </a:pPr>
            <a:endParaRPr lang="en-GB" sz="2400" dirty="0"/>
          </a:p>
          <a:p>
            <a:pPr>
              <a:buFont typeface="Wingdings" charset="2"/>
              <a:buChar char="ü"/>
            </a:pPr>
            <a:r>
              <a:rPr lang="en-GB" sz="2400" dirty="0" smtClean="0"/>
              <a:t>Worked in the world famous </a:t>
            </a:r>
            <a:r>
              <a:rPr lang="en-GB" sz="2400" dirty="0" err="1" smtClean="0"/>
              <a:t>Golds</a:t>
            </a:r>
            <a:r>
              <a:rPr lang="en-GB" sz="2400" dirty="0" smtClean="0"/>
              <a:t> Gym , Venice Beach</a:t>
            </a:r>
          </a:p>
          <a:p>
            <a:pPr>
              <a:buFont typeface="Wingdings" charset="2"/>
              <a:buChar char="ü"/>
            </a:pPr>
            <a:endParaRPr lang="en-GB" sz="2400" dirty="0" smtClean="0"/>
          </a:p>
          <a:p>
            <a:pPr>
              <a:buFont typeface="Wingdings" charset="2"/>
              <a:buChar char="ü"/>
            </a:pPr>
            <a:r>
              <a:rPr lang="en-GB" sz="2400" dirty="0" smtClean="0"/>
              <a:t>Studied with the Worlds Best - fields of nutrition, PT, IHP</a:t>
            </a:r>
          </a:p>
          <a:p>
            <a:pPr>
              <a:buFont typeface="Wingdings" charset="2"/>
              <a:buChar char="ü"/>
            </a:pPr>
            <a:endParaRPr lang="en-GB" sz="2400" dirty="0" smtClean="0"/>
          </a:p>
          <a:p>
            <a:pPr>
              <a:buFont typeface="Wingdings" charset="2"/>
              <a:buChar char="ü"/>
            </a:pPr>
            <a:r>
              <a:rPr lang="en-GB" sz="2400" dirty="0" smtClean="0"/>
              <a:t>UK’s Most Innovative Fitness Entrepreneur 2012</a:t>
            </a:r>
          </a:p>
          <a:p>
            <a:pPr marL="0" indent="0">
              <a:buNone/>
            </a:pPr>
            <a:endParaRPr lang="en-GB" sz="2400" dirty="0" smtClean="0"/>
          </a:p>
          <a:p>
            <a:pPr>
              <a:buFont typeface="Wingdings" charset="2"/>
              <a:buChar char="ü"/>
            </a:pPr>
            <a:r>
              <a:rPr lang="en-GB" sz="2400" dirty="0" smtClean="0"/>
              <a:t>Co – Authored International Best Selling Fad Free Fitness Book</a:t>
            </a:r>
          </a:p>
          <a:p>
            <a:pPr>
              <a:buFont typeface="Wingdings" charset="2"/>
              <a:buChar char="ü"/>
            </a:pPr>
            <a:endParaRPr lang="en-GB" sz="2400" dirty="0"/>
          </a:p>
          <a:p>
            <a:pPr>
              <a:buFont typeface="Wingdings" charset="2"/>
              <a:buChar char="ü"/>
            </a:pPr>
            <a:r>
              <a:rPr lang="en-GB" sz="2400" dirty="0" smtClean="0"/>
              <a:t>Owner of FA Fitness Personal Training </a:t>
            </a:r>
          </a:p>
          <a:p>
            <a:pPr>
              <a:buFont typeface="Wingdings" charset="2"/>
              <a:buChar char="ü"/>
            </a:pPr>
            <a:endParaRPr lang="en-GB" sz="2400" dirty="0"/>
          </a:p>
          <a:p>
            <a:pPr>
              <a:buFont typeface="Wingdings" charset="2"/>
              <a:buChar char="ü"/>
            </a:pPr>
            <a:r>
              <a:rPr lang="en-GB" sz="2400" dirty="0" smtClean="0"/>
              <a:t>Creator of The Blast Fitness Camps</a:t>
            </a:r>
          </a:p>
          <a:p>
            <a:pPr>
              <a:buFont typeface="Wingdings" charset="2"/>
              <a:buChar char="ü"/>
            </a:pPr>
            <a:endParaRPr lang="en-GB" sz="2400" dirty="0" smtClean="0"/>
          </a:p>
          <a:p>
            <a:pPr>
              <a:buFont typeface="Wingdings" charset="2"/>
              <a:buChar char="ü"/>
            </a:pPr>
            <a:r>
              <a:rPr lang="en-GB" sz="2400" dirty="0"/>
              <a:t>£5K a year on education minimum</a:t>
            </a:r>
          </a:p>
          <a:p>
            <a:endParaRPr lang="en-GB" sz="2400" dirty="0" smtClean="0"/>
          </a:p>
          <a:p>
            <a:endParaRPr lang="en-GB" sz="2400" dirty="0" smtClean="0"/>
          </a:p>
        </p:txBody>
      </p:sp>
    </p:spTree>
    <p:extLst>
      <p:ext uri="{BB962C8B-B14F-4D97-AF65-F5344CB8AC3E}">
        <p14:creationId xmlns:p14="http://schemas.microsoft.com/office/powerpoint/2010/main" val="614480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dissolv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dissolve">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dissolv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Effective Dosage</a:t>
            </a:r>
            <a:endParaRPr lang="en-US" dirty="0"/>
          </a:p>
        </p:txBody>
      </p:sp>
      <p:pic>
        <p:nvPicPr>
          <p:cNvPr id="5" name="Picture 4"/>
          <p:cNvPicPr>
            <a:picLocks noChangeAspect="1"/>
          </p:cNvPicPr>
          <p:nvPr/>
        </p:nvPicPr>
        <p:blipFill>
          <a:blip r:embed="rId2"/>
          <a:stretch>
            <a:fillRect/>
          </a:stretch>
        </p:blipFill>
        <p:spPr>
          <a:xfrm>
            <a:off x="1636706" y="1971643"/>
            <a:ext cx="5584408" cy="4886357"/>
          </a:xfrm>
          <a:prstGeom prst="rect">
            <a:avLst/>
          </a:prstGeom>
        </p:spPr>
      </p:pic>
      <p:sp>
        <p:nvSpPr>
          <p:cNvPr id="6" name="TextBox 5"/>
          <p:cNvSpPr txBox="1"/>
          <p:nvPr/>
        </p:nvSpPr>
        <p:spPr>
          <a:xfrm>
            <a:off x="638022" y="1232972"/>
            <a:ext cx="8229600" cy="707886"/>
          </a:xfrm>
          <a:prstGeom prst="rect">
            <a:avLst/>
          </a:prstGeom>
          <a:noFill/>
        </p:spPr>
        <p:txBody>
          <a:bodyPr wrap="square" rtlCol="0">
            <a:spAutoFit/>
          </a:bodyPr>
          <a:lstStyle/>
          <a:p>
            <a:pPr algn="ctr"/>
            <a:r>
              <a:rPr lang="en-US" sz="4000" b="1" dirty="0" smtClean="0"/>
              <a:t>ASPARINS &amp; SUNBEDS</a:t>
            </a:r>
            <a:endParaRPr lang="en-US" sz="4000" b="1" dirty="0"/>
          </a:p>
        </p:txBody>
      </p:sp>
    </p:spTree>
    <p:extLst>
      <p:ext uri="{BB962C8B-B14F-4D97-AF65-F5344CB8AC3E}">
        <p14:creationId xmlns:p14="http://schemas.microsoft.com/office/powerpoint/2010/main" val="40714003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Simple Steps To Reducing Nutritional Stress</a:t>
            </a:r>
            <a:endParaRPr lang="en-US"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smtClean="0"/>
              <a:t>1 . Keep </a:t>
            </a:r>
            <a:r>
              <a:rPr lang="en-US" dirty="0" smtClean="0"/>
              <a:t>It Simple without losing important principles</a:t>
            </a:r>
            <a:endParaRPr lang="en-US" dirty="0" smtClean="0"/>
          </a:p>
          <a:p>
            <a:pPr marL="0" indent="0" algn="ctr">
              <a:buNone/>
            </a:pPr>
            <a:r>
              <a:rPr lang="en-US" dirty="0" smtClean="0"/>
              <a:t>2. Clean , whole , naturally sourced (aim for excellence not perfection)</a:t>
            </a:r>
          </a:p>
          <a:p>
            <a:pPr marL="0" indent="0" algn="ctr">
              <a:buNone/>
            </a:pPr>
            <a:r>
              <a:rPr lang="en-US" dirty="0" smtClean="0"/>
              <a:t>3. If it </a:t>
            </a:r>
            <a:r>
              <a:rPr lang="en-US" dirty="0" err="1" smtClean="0"/>
              <a:t>didn</a:t>
            </a:r>
            <a:r>
              <a:rPr lang="fr-FR" dirty="0" smtClean="0"/>
              <a:t>’</a:t>
            </a:r>
            <a:r>
              <a:rPr lang="en-US" dirty="0" smtClean="0"/>
              <a:t>t swim ,grow, run or fly or you cant pronounce it , don</a:t>
            </a:r>
            <a:r>
              <a:rPr lang="fr-FR" dirty="0" smtClean="0"/>
              <a:t>’</a:t>
            </a:r>
            <a:r>
              <a:rPr lang="en-US" dirty="0" smtClean="0"/>
              <a:t>t put it in your mouth.</a:t>
            </a:r>
          </a:p>
          <a:p>
            <a:pPr marL="0" indent="0" algn="ctr">
              <a:buNone/>
            </a:pPr>
            <a:endParaRPr lang="en-US" dirty="0"/>
          </a:p>
          <a:p>
            <a:pPr marL="0" indent="0" algn="ctr">
              <a:buNone/>
            </a:pPr>
            <a:r>
              <a:rPr lang="en-US" dirty="0" smtClean="0"/>
              <a:t>WHEN ITS ALL SAID AND DONE THIS IS THE MOST IMPORTANT THING YOU WILL LEARN TONIGHT</a:t>
            </a:r>
          </a:p>
        </p:txBody>
      </p:sp>
    </p:spTree>
    <p:extLst>
      <p:ext uri="{BB962C8B-B14F-4D97-AF65-F5344CB8AC3E}">
        <p14:creationId xmlns:p14="http://schemas.microsoft.com/office/powerpoint/2010/main" val="3394057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Main Reasons We Get Sick</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Toxicity</a:t>
            </a:r>
          </a:p>
          <a:p>
            <a:pPr marL="0" indent="0" algn="ctr">
              <a:buNone/>
            </a:pPr>
            <a:r>
              <a:rPr lang="en-US" dirty="0" smtClean="0"/>
              <a:t>Acidity</a:t>
            </a:r>
          </a:p>
          <a:p>
            <a:pPr marL="0" indent="0" algn="ctr">
              <a:buNone/>
            </a:pPr>
            <a:r>
              <a:rPr lang="en-US" dirty="0" smtClean="0"/>
              <a:t>Deficiency</a:t>
            </a:r>
          </a:p>
          <a:p>
            <a:pPr marL="0" indent="0" algn="ctr">
              <a:buNone/>
            </a:pPr>
            <a:r>
              <a:rPr lang="en-US" dirty="0" smtClean="0"/>
              <a:t>Inflammation</a:t>
            </a:r>
            <a:endParaRPr lang="en-US" dirty="0"/>
          </a:p>
        </p:txBody>
      </p:sp>
    </p:spTree>
    <p:extLst>
      <p:ext uri="{BB962C8B-B14F-4D97-AF65-F5344CB8AC3E}">
        <p14:creationId xmlns:p14="http://schemas.microsoft.com/office/powerpoint/2010/main" val="178193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Sick &amp; Die</a:t>
            </a:r>
            <a:endParaRPr lang="en-US" dirty="0"/>
          </a:p>
        </p:txBody>
      </p:sp>
      <p:sp>
        <p:nvSpPr>
          <p:cNvPr id="3" name="Content Placeholder 2"/>
          <p:cNvSpPr>
            <a:spLocks noGrp="1"/>
          </p:cNvSpPr>
          <p:nvPr>
            <p:ph idx="1"/>
          </p:nvPr>
        </p:nvSpPr>
        <p:spPr>
          <a:xfrm>
            <a:off x="645373" y="1417638"/>
            <a:ext cx="8229600" cy="4525963"/>
          </a:xfrm>
        </p:spPr>
        <p:txBody>
          <a:bodyPr>
            <a:normAutofit/>
          </a:bodyPr>
          <a:lstStyle/>
          <a:p>
            <a:r>
              <a:rPr lang="en-US" dirty="0" smtClean="0"/>
              <a:t>Illness is inevitable </a:t>
            </a:r>
            <a:r>
              <a:rPr lang="en-US" dirty="0" smtClean="0"/>
              <a:t>throughout </a:t>
            </a:r>
            <a:r>
              <a:rPr lang="en-US" dirty="0" smtClean="0"/>
              <a:t>your life</a:t>
            </a:r>
          </a:p>
          <a:p>
            <a:endParaRPr lang="en-US" dirty="0" smtClean="0"/>
          </a:p>
          <a:p>
            <a:r>
              <a:rPr lang="en-US" dirty="0" smtClean="0"/>
              <a:t>Those who are healthy tend to recover quicker or suffer less severe symptoms</a:t>
            </a:r>
          </a:p>
          <a:p>
            <a:endParaRPr lang="en-US" dirty="0" smtClean="0"/>
          </a:p>
          <a:p>
            <a:r>
              <a:rPr lang="en-US" dirty="0" smtClean="0"/>
              <a:t>Fish are only as healthy as the environment they swim in </a:t>
            </a:r>
            <a:r>
              <a:rPr lang="en-US" dirty="0" smtClean="0">
                <a:sym typeface="Wingdings"/>
              </a:rPr>
              <a:t></a:t>
            </a:r>
          </a:p>
          <a:p>
            <a:pPr marL="0" indent="0">
              <a:buNone/>
            </a:pPr>
            <a:endParaRPr lang="en-US" dirty="0"/>
          </a:p>
          <a:p>
            <a:pPr marL="0" indent="0">
              <a:buNone/>
            </a:pPr>
            <a:endParaRPr lang="en-US" dirty="0">
              <a:sym typeface="Wingdings"/>
            </a:endParaRPr>
          </a:p>
          <a:p>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6444385" y="4765276"/>
            <a:ext cx="2430588" cy="1820595"/>
          </a:xfrm>
          <a:prstGeom prst="rect">
            <a:avLst/>
          </a:prstGeom>
        </p:spPr>
      </p:pic>
    </p:spTree>
    <p:extLst>
      <p:ext uri="{BB962C8B-B14F-4D97-AF65-F5344CB8AC3E}">
        <p14:creationId xmlns:p14="http://schemas.microsoft.com/office/powerpoint/2010/main" val="189125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 Oxidants: VERY Important When Training HARD</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How:</a:t>
            </a:r>
          </a:p>
          <a:p>
            <a:pPr marL="0" indent="0">
              <a:buNone/>
            </a:pPr>
            <a:endParaRPr lang="en-US" dirty="0" smtClean="0"/>
          </a:p>
          <a:p>
            <a:pPr marL="0" indent="0">
              <a:buNone/>
            </a:pPr>
            <a:r>
              <a:rPr lang="en-US" dirty="0" smtClean="0"/>
              <a:t>By product of training are free radicals that cause damage at a cellular level.</a:t>
            </a:r>
          </a:p>
          <a:p>
            <a:pPr marL="0" indent="0">
              <a:buNone/>
            </a:pPr>
            <a:endParaRPr lang="en-US" dirty="0"/>
          </a:p>
          <a:p>
            <a:pPr marL="0" indent="0">
              <a:buNone/>
            </a:pPr>
            <a:r>
              <a:rPr lang="en-US" dirty="0" smtClean="0"/>
              <a:t>Natural Sources:</a:t>
            </a:r>
          </a:p>
          <a:p>
            <a:pPr marL="0" indent="0">
              <a:buNone/>
            </a:pPr>
            <a:endParaRPr lang="en-US" dirty="0" smtClean="0"/>
          </a:p>
          <a:p>
            <a:pPr marL="0" indent="0">
              <a:buNone/>
            </a:pPr>
            <a:r>
              <a:rPr lang="en-US" dirty="0" smtClean="0"/>
              <a:t>berries</a:t>
            </a:r>
            <a:r>
              <a:rPr lang="en-US" dirty="0"/>
              <a:t>, cherries, citrus, prunes, and olives. Green and </a:t>
            </a:r>
            <a:r>
              <a:rPr lang="en-US" dirty="0" smtClean="0"/>
              <a:t>white</a:t>
            </a:r>
            <a:r>
              <a:rPr lang="en-US" dirty="0" smtClean="0"/>
              <a:t> tea</a:t>
            </a:r>
            <a:endParaRPr lang="en-US" dirty="0"/>
          </a:p>
        </p:txBody>
      </p:sp>
    </p:spTree>
    <p:extLst>
      <p:ext uri="{BB962C8B-B14F-4D97-AF65-F5344CB8AC3E}">
        <p14:creationId xmlns:p14="http://schemas.microsoft.com/office/powerpoint/2010/main" val="605280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Oxidants</a:t>
            </a:r>
            <a:endParaRPr lang="en-US" dirty="0"/>
          </a:p>
        </p:txBody>
      </p:sp>
      <p:pic>
        <p:nvPicPr>
          <p:cNvPr id="6" name="Picture 5" descr="Screen Shot 2013-05-30 at 14.04.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899" y="1650999"/>
            <a:ext cx="3335935" cy="4772953"/>
          </a:xfrm>
          <a:prstGeom prst="rect">
            <a:avLst/>
          </a:prstGeom>
        </p:spPr>
      </p:pic>
      <p:pic>
        <p:nvPicPr>
          <p:cNvPr id="7" name="Picture 6" descr="Screen Shot 2013-05-30 at 14.05.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116" y="1739899"/>
            <a:ext cx="3157032" cy="4691455"/>
          </a:xfrm>
          <a:prstGeom prst="rect">
            <a:avLst/>
          </a:prstGeom>
        </p:spPr>
      </p:pic>
    </p:spTree>
    <p:extLst>
      <p:ext uri="{BB962C8B-B14F-4D97-AF65-F5344CB8AC3E}">
        <p14:creationId xmlns:p14="http://schemas.microsoft.com/office/powerpoint/2010/main" val="1453994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Stress: Reduce Acidity</a:t>
            </a:r>
            <a:endParaRPr lang="en-US" dirty="0"/>
          </a:p>
        </p:txBody>
      </p:sp>
      <p:sp>
        <p:nvSpPr>
          <p:cNvPr id="3" name="Content Placeholder 2"/>
          <p:cNvSpPr>
            <a:spLocks noGrp="1"/>
          </p:cNvSpPr>
          <p:nvPr>
            <p:ph idx="1"/>
          </p:nvPr>
        </p:nvSpPr>
        <p:spPr>
          <a:xfrm>
            <a:off x="457200" y="1246375"/>
            <a:ext cx="8229600" cy="5291213"/>
          </a:xfrm>
        </p:spPr>
        <p:txBody>
          <a:bodyPr>
            <a:normAutofit fontScale="85000" lnSpcReduction="20000"/>
          </a:bodyPr>
          <a:lstStyle/>
          <a:p>
            <a:pPr marL="0" indent="0" algn="ctr">
              <a:buNone/>
            </a:pPr>
            <a:r>
              <a:rPr lang="en-US" dirty="0" smtClean="0"/>
              <a:t> Sugar- Cortisol – Insulin link</a:t>
            </a:r>
          </a:p>
          <a:p>
            <a:pPr marL="0" indent="0">
              <a:buNone/>
            </a:pPr>
            <a:r>
              <a:rPr lang="en-US" dirty="0" smtClean="0"/>
              <a:t> Avoid- </a:t>
            </a:r>
          </a:p>
          <a:p>
            <a:r>
              <a:rPr lang="en-US" dirty="0" smtClean="0"/>
              <a:t>Artificial sweeteners</a:t>
            </a:r>
            <a:endParaRPr lang="en-US" dirty="0"/>
          </a:p>
          <a:p>
            <a:r>
              <a:rPr lang="en-US" dirty="0" smtClean="0"/>
              <a:t>Antibiotics </a:t>
            </a:r>
            <a:r>
              <a:rPr lang="en-US" dirty="0"/>
              <a:t>(and most </a:t>
            </a:r>
            <a:r>
              <a:rPr lang="en-US" dirty="0" smtClean="0"/>
              <a:t>drugs)</a:t>
            </a:r>
          </a:p>
          <a:p>
            <a:r>
              <a:rPr lang="en-US" dirty="0" smtClean="0"/>
              <a:t>White </a:t>
            </a:r>
            <a:r>
              <a:rPr lang="en-US" dirty="0"/>
              <a:t>flour products (including pasta</a:t>
            </a:r>
            <a:r>
              <a:rPr lang="en-US" dirty="0" smtClean="0"/>
              <a:t>)</a:t>
            </a:r>
          </a:p>
          <a:p>
            <a:r>
              <a:rPr lang="en-US" dirty="0"/>
              <a:t>Most boxed cereals Cheese</a:t>
            </a:r>
            <a:endParaRPr lang="en-US" dirty="0" smtClean="0"/>
          </a:p>
          <a:p>
            <a:pPr marL="0" indent="0">
              <a:buNone/>
            </a:pPr>
            <a:endParaRPr lang="en-US" dirty="0" smtClean="0"/>
          </a:p>
          <a:p>
            <a:pPr marL="0" indent="0">
              <a:buNone/>
            </a:pPr>
            <a:r>
              <a:rPr lang="en-US" dirty="0" smtClean="0"/>
              <a:t>Shoot For-</a:t>
            </a:r>
            <a:endParaRPr lang="en-US" dirty="0"/>
          </a:p>
          <a:p>
            <a:r>
              <a:rPr lang="en-US" dirty="0" smtClean="0"/>
              <a:t>Alkaline Foods</a:t>
            </a:r>
          </a:p>
          <a:p>
            <a:r>
              <a:rPr lang="en-US" dirty="0" smtClean="0"/>
              <a:t>Green veggies</a:t>
            </a:r>
          </a:p>
          <a:p>
            <a:r>
              <a:rPr lang="en-US" dirty="0" smtClean="0"/>
              <a:t>Drinks (lean greens</a:t>
            </a:r>
            <a:r>
              <a:rPr lang="en-US" dirty="0" smtClean="0"/>
              <a:t>)</a:t>
            </a:r>
          </a:p>
          <a:p>
            <a:r>
              <a:rPr lang="en-US" dirty="0" smtClean="0"/>
              <a:t>Water</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327733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 of The Roles The Liver Plays</a:t>
            </a:r>
            <a:endParaRPr lang="en-GB" dirty="0"/>
          </a:p>
        </p:txBody>
      </p:sp>
      <p:sp>
        <p:nvSpPr>
          <p:cNvPr id="3" name="Content Placeholder 2"/>
          <p:cNvSpPr>
            <a:spLocks noGrp="1"/>
          </p:cNvSpPr>
          <p:nvPr>
            <p:ph idx="1"/>
          </p:nvPr>
        </p:nvSpPr>
        <p:spPr/>
        <p:txBody>
          <a:bodyPr>
            <a:normAutofit fontScale="92500" lnSpcReduction="10000"/>
          </a:bodyPr>
          <a:lstStyle/>
          <a:p>
            <a:pPr>
              <a:buFont typeface="Wingdings" charset="2"/>
              <a:buChar char="Ø"/>
            </a:pPr>
            <a:endParaRPr lang="en-GB" dirty="0" smtClean="0"/>
          </a:p>
          <a:p>
            <a:pPr>
              <a:buFont typeface="Wingdings" charset="2"/>
              <a:buChar char="Ø"/>
            </a:pPr>
            <a:r>
              <a:rPr lang="en-GB" dirty="0" smtClean="0"/>
              <a:t>Cleans the blood of toxins</a:t>
            </a:r>
          </a:p>
          <a:p>
            <a:pPr>
              <a:buFont typeface="Wingdings" charset="2"/>
              <a:buChar char="Ø"/>
            </a:pPr>
            <a:r>
              <a:rPr lang="en-GB" dirty="0" smtClean="0"/>
              <a:t>Stores Glucose</a:t>
            </a:r>
          </a:p>
          <a:p>
            <a:pPr>
              <a:buFont typeface="Wingdings" charset="2"/>
              <a:buChar char="Ø"/>
            </a:pPr>
            <a:r>
              <a:rPr lang="en-GB" dirty="0" smtClean="0"/>
              <a:t>Synthesises the non complete/non essential amino acids</a:t>
            </a:r>
            <a:endParaRPr lang="en-GB" dirty="0"/>
          </a:p>
          <a:p>
            <a:pPr>
              <a:buFont typeface="Wingdings" charset="2"/>
              <a:buChar char="Ø"/>
            </a:pPr>
            <a:r>
              <a:rPr lang="en-GB" dirty="0" smtClean="0"/>
              <a:t>Aids Digestion of fats</a:t>
            </a:r>
          </a:p>
          <a:p>
            <a:pPr>
              <a:buFont typeface="Wingdings" charset="2"/>
              <a:buChar char="Ø"/>
            </a:pPr>
            <a:r>
              <a:rPr lang="en-GB" dirty="0" smtClean="0"/>
              <a:t>Production of SHBG</a:t>
            </a:r>
          </a:p>
          <a:p>
            <a:pPr>
              <a:buFont typeface="Wingdings" charset="2"/>
              <a:buChar char="Ø"/>
            </a:pPr>
            <a:endParaRPr lang="en-GB" dirty="0"/>
          </a:p>
          <a:p>
            <a:pPr marL="0" indent="0" algn="ctr">
              <a:buNone/>
            </a:pPr>
            <a:r>
              <a:rPr lang="en-US" dirty="0"/>
              <a:t>Milk Thistle (liquid) and My Grandma</a:t>
            </a:r>
          </a:p>
          <a:p>
            <a:pPr>
              <a:buFont typeface="Wingdings" charset="2"/>
              <a:buChar char="Ø"/>
            </a:pPr>
            <a:endParaRPr lang="en-GB" dirty="0" smtClean="0"/>
          </a:p>
          <a:p>
            <a:pPr>
              <a:buFont typeface="Wingdings" charset="2"/>
              <a:buChar char="Ø"/>
            </a:pPr>
            <a:endParaRPr lang="en-GB" dirty="0"/>
          </a:p>
        </p:txBody>
      </p:sp>
    </p:spTree>
    <p:extLst>
      <p:ext uri="{BB962C8B-B14F-4D97-AF65-F5344CB8AC3E}">
        <p14:creationId xmlns:p14="http://schemas.microsoft.com/office/powerpoint/2010/main" val="122444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Toxic Diet</a:t>
            </a:r>
            <a:endParaRPr lang="en-GB" dirty="0"/>
          </a:p>
        </p:txBody>
      </p:sp>
      <p:sp>
        <p:nvSpPr>
          <p:cNvPr id="3" name="Content Placeholder 2"/>
          <p:cNvSpPr>
            <a:spLocks noGrp="1"/>
          </p:cNvSpPr>
          <p:nvPr>
            <p:ph idx="1"/>
          </p:nvPr>
        </p:nvSpPr>
        <p:spPr/>
        <p:txBody>
          <a:bodyPr>
            <a:normAutofit fontScale="77500" lnSpcReduction="20000"/>
          </a:bodyPr>
          <a:lstStyle/>
          <a:p>
            <a:pPr>
              <a:buFont typeface="Wingdings" charset="2"/>
              <a:buChar char="Ø"/>
            </a:pPr>
            <a:r>
              <a:rPr lang="en-GB" dirty="0" smtClean="0"/>
              <a:t>E numbers</a:t>
            </a:r>
          </a:p>
          <a:p>
            <a:pPr>
              <a:buFont typeface="Wingdings" charset="2"/>
              <a:buChar char="Ø"/>
            </a:pPr>
            <a:r>
              <a:rPr lang="en-GB" dirty="0" smtClean="0"/>
              <a:t>Additives</a:t>
            </a:r>
          </a:p>
          <a:p>
            <a:pPr>
              <a:buFont typeface="Wingdings" charset="2"/>
              <a:buChar char="Ø"/>
            </a:pPr>
            <a:r>
              <a:rPr lang="en-GB" dirty="0" smtClean="0"/>
              <a:t>Preservatives</a:t>
            </a:r>
          </a:p>
          <a:p>
            <a:pPr>
              <a:buFont typeface="Wingdings" charset="2"/>
              <a:buChar char="Ø"/>
            </a:pPr>
            <a:r>
              <a:rPr lang="en-GB" dirty="0" smtClean="0"/>
              <a:t>Emulsifiers</a:t>
            </a:r>
          </a:p>
          <a:p>
            <a:pPr>
              <a:buFont typeface="Wingdings" charset="2"/>
              <a:buChar char="Ø"/>
            </a:pPr>
            <a:r>
              <a:rPr lang="en-GB" dirty="0" smtClean="0"/>
              <a:t>Colourings</a:t>
            </a:r>
          </a:p>
          <a:p>
            <a:pPr>
              <a:buFont typeface="Wingdings" charset="2"/>
              <a:buChar char="Ø"/>
            </a:pPr>
            <a:r>
              <a:rPr lang="en-GB" dirty="0" smtClean="0"/>
              <a:t>Flavourings</a:t>
            </a:r>
          </a:p>
          <a:p>
            <a:pPr>
              <a:buFont typeface="Wingdings" charset="2"/>
              <a:buChar char="Ø"/>
            </a:pPr>
            <a:r>
              <a:rPr lang="en-GB" dirty="0" smtClean="0"/>
              <a:t>MSG’s</a:t>
            </a:r>
          </a:p>
          <a:p>
            <a:pPr>
              <a:buFont typeface="Wingdings" charset="2"/>
              <a:buChar char="Ø"/>
            </a:pPr>
            <a:r>
              <a:rPr lang="en-GB" dirty="0" smtClean="0"/>
              <a:t>Alcohol</a:t>
            </a:r>
          </a:p>
          <a:p>
            <a:pPr>
              <a:buFont typeface="Wingdings" charset="2"/>
              <a:buChar char="Ø"/>
            </a:pPr>
            <a:r>
              <a:rPr lang="en-GB" dirty="0" smtClean="0"/>
              <a:t>Certain Sugars – (HFCS)</a:t>
            </a:r>
          </a:p>
          <a:p>
            <a:pPr>
              <a:buFont typeface="Wingdings" charset="2"/>
              <a:buChar char="Ø"/>
            </a:pPr>
            <a:r>
              <a:rPr lang="en-GB" dirty="0" smtClean="0"/>
              <a:t>Anti Nutrients- crop sprays</a:t>
            </a:r>
          </a:p>
          <a:p>
            <a:pPr>
              <a:buFont typeface="Wingdings" charset="2"/>
              <a:buChar char="Ø"/>
            </a:pPr>
            <a:r>
              <a:rPr lang="en-GB" dirty="0" smtClean="0"/>
              <a:t>Atmospheric pollutants- emissions</a:t>
            </a:r>
          </a:p>
          <a:p>
            <a:endParaRPr lang="en-GB" dirty="0"/>
          </a:p>
        </p:txBody>
      </p:sp>
      <p:pic>
        <p:nvPicPr>
          <p:cNvPr id="4" name="Picture 3" descr="toxic.jpg"/>
          <p:cNvPicPr>
            <a:picLocks noChangeAspect="1"/>
          </p:cNvPicPr>
          <p:nvPr/>
        </p:nvPicPr>
        <p:blipFill>
          <a:blip r:embed="rId3" cstate="print"/>
          <a:stretch>
            <a:fillRect/>
          </a:stretch>
        </p:blipFill>
        <p:spPr>
          <a:xfrm>
            <a:off x="4644008" y="1628799"/>
            <a:ext cx="3096344" cy="3143023"/>
          </a:xfrm>
          <a:prstGeom prst="rect">
            <a:avLst/>
          </a:prstGeom>
        </p:spPr>
      </p:pic>
    </p:spTree>
    <p:extLst>
      <p:ext uri="{BB962C8B-B14F-4D97-AF65-F5344CB8AC3E}">
        <p14:creationId xmlns:p14="http://schemas.microsoft.com/office/powerpoint/2010/main" val="2814236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dissolv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Phases To Reducing Toxicity</a:t>
            </a:r>
            <a:endParaRPr lang="en-US" dirty="0"/>
          </a:p>
        </p:txBody>
      </p:sp>
      <p:sp>
        <p:nvSpPr>
          <p:cNvPr id="3" name="Content Placeholder 2"/>
          <p:cNvSpPr>
            <a:spLocks noGrp="1"/>
          </p:cNvSpPr>
          <p:nvPr>
            <p:ph idx="1"/>
          </p:nvPr>
        </p:nvSpPr>
        <p:spPr/>
        <p:txBody>
          <a:bodyPr>
            <a:normAutofit fontScale="77500" lnSpcReduction="20000"/>
          </a:bodyPr>
          <a:lstStyle/>
          <a:p>
            <a:pPr marL="0" indent="0" algn="ctr">
              <a:buNone/>
            </a:pPr>
            <a:r>
              <a:rPr lang="en-US" dirty="0" smtClean="0"/>
              <a:t>1.  </a:t>
            </a:r>
          </a:p>
          <a:p>
            <a:pPr marL="0" indent="0" algn="ctr">
              <a:buNone/>
            </a:pPr>
            <a:r>
              <a:rPr lang="en-US" dirty="0" smtClean="0"/>
              <a:t>Reduce Exposure- eliminate toxic products</a:t>
            </a:r>
          </a:p>
          <a:p>
            <a:pPr marL="0" indent="0" algn="ctr">
              <a:buNone/>
            </a:pPr>
            <a:endParaRPr lang="en-US" dirty="0"/>
          </a:p>
          <a:p>
            <a:pPr marL="0" indent="0" algn="ctr">
              <a:buNone/>
            </a:pPr>
            <a:r>
              <a:rPr lang="en-US" dirty="0" smtClean="0"/>
              <a:t>2.</a:t>
            </a:r>
          </a:p>
          <a:p>
            <a:pPr marL="0" indent="0" algn="ctr">
              <a:buNone/>
            </a:pPr>
            <a:r>
              <a:rPr lang="en-US" dirty="0" smtClean="0"/>
              <a:t>Actively seek to remove the chemicals that have accumulated in our bodies. Easily done through water and clean whole natural foods</a:t>
            </a:r>
          </a:p>
          <a:p>
            <a:pPr marL="0" indent="0" algn="ctr">
              <a:buNone/>
            </a:pPr>
            <a:endParaRPr lang="en-US" dirty="0"/>
          </a:p>
          <a:p>
            <a:pPr marL="0" indent="0" algn="ctr">
              <a:buNone/>
            </a:pPr>
            <a:r>
              <a:rPr lang="en-US" dirty="0" smtClean="0"/>
              <a:t>3. </a:t>
            </a:r>
          </a:p>
          <a:p>
            <a:pPr marL="0" indent="0" algn="ctr">
              <a:buNone/>
            </a:pPr>
            <a:r>
              <a:rPr lang="en-US" dirty="0" smtClean="0"/>
              <a:t>Support the detoxification pathways and organs that are involved in elimination. </a:t>
            </a:r>
            <a:r>
              <a:rPr lang="en-US" dirty="0" err="1" smtClean="0"/>
              <a:t>Eg</a:t>
            </a:r>
            <a:r>
              <a:rPr lang="en-US" dirty="0" smtClean="0"/>
              <a:t> Kidneys, lungs , liver , lymphatic system and the skin</a:t>
            </a:r>
            <a:endParaRPr lang="en-US" dirty="0"/>
          </a:p>
        </p:txBody>
      </p:sp>
    </p:spTree>
    <p:extLst>
      <p:ext uri="{BB962C8B-B14F-4D97-AF65-F5344CB8AC3E}">
        <p14:creationId xmlns:p14="http://schemas.microsoft.com/office/powerpoint/2010/main" val="139569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am I?</a:t>
            </a:r>
            <a:endParaRPr lang="en-GB"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384987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Happens When We Get Toxic?</a:t>
            </a:r>
            <a:endParaRPr lang="en-GB" dirty="0"/>
          </a:p>
        </p:txBody>
      </p:sp>
      <p:sp>
        <p:nvSpPr>
          <p:cNvPr id="3" name="Content Placeholder 2"/>
          <p:cNvSpPr>
            <a:spLocks noGrp="1"/>
          </p:cNvSpPr>
          <p:nvPr>
            <p:ph idx="1"/>
          </p:nvPr>
        </p:nvSpPr>
        <p:spPr/>
        <p:txBody>
          <a:bodyPr>
            <a:normAutofit/>
          </a:bodyPr>
          <a:lstStyle/>
          <a:p>
            <a:pPr>
              <a:buNone/>
            </a:pPr>
            <a:endParaRPr lang="en-GB" dirty="0"/>
          </a:p>
          <a:p>
            <a:pPr>
              <a:buFont typeface="Wingdings" charset="2"/>
              <a:buChar char="Ø"/>
            </a:pPr>
            <a:r>
              <a:rPr lang="en-GB" dirty="0" smtClean="0"/>
              <a:t>Liver  can’t filter all the toxins</a:t>
            </a:r>
          </a:p>
          <a:p>
            <a:pPr>
              <a:buFont typeface="Wingdings" charset="2"/>
              <a:buChar char="Ø"/>
            </a:pPr>
            <a:endParaRPr lang="en-GB" dirty="0" smtClean="0"/>
          </a:p>
          <a:p>
            <a:pPr>
              <a:buFont typeface="Wingdings" charset="2"/>
              <a:buChar char="Ø"/>
            </a:pPr>
            <a:r>
              <a:rPr lang="en-GB" dirty="0" smtClean="0"/>
              <a:t>It leaks the toxins back</a:t>
            </a:r>
          </a:p>
          <a:p>
            <a:pPr>
              <a:buFont typeface="Wingdings" charset="2"/>
              <a:buChar char="Ø"/>
            </a:pPr>
            <a:endParaRPr lang="en-GB" dirty="0" smtClean="0"/>
          </a:p>
          <a:p>
            <a:pPr>
              <a:buFont typeface="Wingdings" charset="2"/>
              <a:buChar char="Ø"/>
            </a:pPr>
            <a:r>
              <a:rPr lang="en-GB" dirty="0" smtClean="0"/>
              <a:t>These are then dumped in the fat stores with more fat and water laid down with them to protect the rest of the tissues/organs</a:t>
            </a:r>
          </a:p>
          <a:p>
            <a:endParaRPr lang="en-GB" dirty="0"/>
          </a:p>
        </p:txBody>
      </p:sp>
    </p:spTree>
    <p:extLst>
      <p:ext uri="{BB962C8B-B14F-4D97-AF65-F5344CB8AC3E}">
        <p14:creationId xmlns:p14="http://schemas.microsoft.com/office/powerpoint/2010/main" val="2273345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There’s More Too...</a:t>
            </a:r>
            <a:endParaRPr lang="en-GB" dirty="0"/>
          </a:p>
        </p:txBody>
      </p:sp>
      <p:sp>
        <p:nvSpPr>
          <p:cNvPr id="3" name="Content Placeholder 2"/>
          <p:cNvSpPr>
            <a:spLocks noGrp="1"/>
          </p:cNvSpPr>
          <p:nvPr>
            <p:ph idx="1"/>
          </p:nvPr>
        </p:nvSpPr>
        <p:spPr/>
        <p:txBody>
          <a:bodyPr>
            <a:normAutofit/>
          </a:bodyPr>
          <a:lstStyle/>
          <a:p>
            <a:pPr>
              <a:buFont typeface="Wingdings" charset="2"/>
              <a:buChar char="Ø"/>
            </a:pPr>
            <a:r>
              <a:rPr lang="en-GB" dirty="0" smtClean="0"/>
              <a:t>The liver stops producing SHBG, which mops up excess </a:t>
            </a:r>
            <a:r>
              <a:rPr lang="en-GB" dirty="0" err="1"/>
              <a:t>E</a:t>
            </a:r>
            <a:r>
              <a:rPr lang="en-GB" dirty="0" err="1" smtClean="0"/>
              <a:t>strogen</a:t>
            </a:r>
            <a:endParaRPr lang="en-GB" dirty="0" smtClean="0"/>
          </a:p>
          <a:p>
            <a:pPr>
              <a:buFont typeface="Wingdings" charset="2"/>
              <a:buChar char="Ø"/>
            </a:pPr>
            <a:endParaRPr lang="en-GB" dirty="0" smtClean="0"/>
          </a:p>
          <a:p>
            <a:pPr>
              <a:buFont typeface="Wingdings" charset="2"/>
              <a:buChar char="Ø"/>
            </a:pPr>
            <a:r>
              <a:rPr lang="en-GB" dirty="0" err="1" smtClean="0"/>
              <a:t>Estrogen</a:t>
            </a:r>
            <a:r>
              <a:rPr lang="en-GB" dirty="0" smtClean="0"/>
              <a:t> sensitive tissues now receive an overload of </a:t>
            </a:r>
            <a:r>
              <a:rPr lang="en-GB" dirty="0" err="1"/>
              <a:t>E</a:t>
            </a:r>
            <a:r>
              <a:rPr lang="en-GB" dirty="0" err="1" smtClean="0"/>
              <a:t>strogen</a:t>
            </a:r>
            <a:r>
              <a:rPr lang="en-GB" dirty="0" smtClean="0"/>
              <a:t> hormones this encourages fat storage around these areas</a:t>
            </a:r>
          </a:p>
          <a:p>
            <a:pPr>
              <a:buFont typeface="Wingdings" charset="2"/>
              <a:buChar char="Ø"/>
            </a:pPr>
            <a:endParaRPr lang="en-GB" dirty="0"/>
          </a:p>
          <a:p>
            <a:pPr>
              <a:buFont typeface="Wingdings" charset="2"/>
              <a:buChar char="Ø"/>
            </a:pPr>
            <a:r>
              <a:rPr lang="en-GB" dirty="0" smtClean="0"/>
              <a:t>Specific sites on for men and women</a:t>
            </a:r>
          </a:p>
          <a:p>
            <a:endParaRPr lang="en-GB" dirty="0" smtClean="0"/>
          </a:p>
          <a:p>
            <a:pPr>
              <a:buNone/>
            </a:pPr>
            <a:endParaRPr lang="en-GB" dirty="0" smtClean="0"/>
          </a:p>
        </p:txBody>
      </p:sp>
    </p:spTree>
    <p:extLst>
      <p:ext uri="{BB962C8B-B14F-4D97-AF65-F5344CB8AC3E}">
        <p14:creationId xmlns:p14="http://schemas.microsoft.com/office/powerpoint/2010/main" val="1625721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you can start? </a:t>
            </a:r>
            <a:endParaRPr lang="en-GB" dirty="0"/>
          </a:p>
        </p:txBody>
      </p:sp>
      <p:sp>
        <p:nvSpPr>
          <p:cNvPr id="3" name="Content Placeholder 2"/>
          <p:cNvSpPr>
            <a:spLocks noGrp="1"/>
          </p:cNvSpPr>
          <p:nvPr>
            <p:ph idx="1"/>
          </p:nvPr>
        </p:nvSpPr>
        <p:spPr/>
        <p:txBody>
          <a:bodyPr/>
          <a:lstStyle/>
          <a:p>
            <a:pPr>
              <a:buFont typeface="Wingdings" charset="2"/>
              <a:buChar char="Ø"/>
            </a:pPr>
            <a:r>
              <a:rPr lang="en-GB" dirty="0" smtClean="0"/>
              <a:t>My research shows 19-28 days of clean food and water is enough</a:t>
            </a:r>
            <a:endParaRPr lang="en-GB" dirty="0"/>
          </a:p>
          <a:p>
            <a:pPr>
              <a:buNone/>
            </a:pPr>
            <a:endParaRPr lang="en-GB" dirty="0"/>
          </a:p>
        </p:txBody>
      </p:sp>
      <p:pic>
        <p:nvPicPr>
          <p:cNvPr id="4" name="Picture 3" descr="nutrition1.jpg"/>
          <p:cNvPicPr>
            <a:picLocks noChangeAspect="1"/>
          </p:cNvPicPr>
          <p:nvPr/>
        </p:nvPicPr>
        <p:blipFill>
          <a:blip r:embed="rId3" cstate="print"/>
          <a:stretch>
            <a:fillRect/>
          </a:stretch>
        </p:blipFill>
        <p:spPr>
          <a:xfrm>
            <a:off x="611560" y="2852936"/>
            <a:ext cx="4031546" cy="2676517"/>
          </a:xfrm>
          <a:prstGeom prst="rect">
            <a:avLst/>
          </a:prstGeom>
        </p:spPr>
      </p:pic>
      <p:pic>
        <p:nvPicPr>
          <p:cNvPr id="5" name="Picture 4" descr="water-in-a-glass.jpg"/>
          <p:cNvPicPr>
            <a:picLocks noChangeAspect="1"/>
          </p:cNvPicPr>
          <p:nvPr/>
        </p:nvPicPr>
        <p:blipFill>
          <a:blip r:embed="rId4" cstate="print"/>
          <a:stretch>
            <a:fillRect/>
          </a:stretch>
        </p:blipFill>
        <p:spPr>
          <a:xfrm>
            <a:off x="5220072" y="2564904"/>
            <a:ext cx="2889647" cy="3670180"/>
          </a:xfrm>
          <a:prstGeom prst="rect">
            <a:avLst/>
          </a:prstGeom>
        </p:spPr>
      </p:pic>
    </p:spTree>
    <p:extLst>
      <p:ext uri="{BB962C8B-B14F-4D97-AF65-F5344CB8AC3E}">
        <p14:creationId xmlns:p14="http://schemas.microsoft.com/office/powerpoint/2010/main" val="35029822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Like To Start Clients</a:t>
            </a:r>
            <a:endParaRPr lang="en-US" dirty="0"/>
          </a:p>
        </p:txBody>
      </p:sp>
      <p:sp>
        <p:nvSpPr>
          <p:cNvPr id="3" name="Content Placeholder 2"/>
          <p:cNvSpPr>
            <a:spLocks noGrp="1"/>
          </p:cNvSpPr>
          <p:nvPr>
            <p:ph idx="1"/>
          </p:nvPr>
        </p:nvSpPr>
        <p:spPr/>
        <p:txBody>
          <a:bodyPr>
            <a:normAutofit fontScale="92500" lnSpcReduction="10000"/>
          </a:bodyPr>
          <a:lstStyle/>
          <a:p>
            <a:r>
              <a:rPr lang="en-GB" dirty="0"/>
              <a:t>When working with someone and their diet we always take the first steps towards health through addition and correction of their diet, before we begin to take things away, i.e. calories. </a:t>
            </a:r>
          </a:p>
          <a:p>
            <a:r>
              <a:rPr lang="en-GB" b="1" dirty="0"/>
              <a:t>Weight Loss Considerations</a:t>
            </a:r>
            <a:endParaRPr lang="en-GB" dirty="0"/>
          </a:p>
          <a:p>
            <a:pPr lvl="0"/>
            <a:r>
              <a:rPr lang="en-GB" dirty="0"/>
              <a:t>Where the deficit or stimulus for weight loss comes from</a:t>
            </a:r>
          </a:p>
          <a:p>
            <a:pPr lvl="1"/>
            <a:r>
              <a:rPr lang="en-GB" dirty="0"/>
              <a:t>A deficit can be created by increased activity levels</a:t>
            </a:r>
          </a:p>
          <a:p>
            <a:pPr lvl="1"/>
            <a:r>
              <a:rPr lang="en-GB" dirty="0"/>
              <a:t>Reduction in overall food intake or periods of not eating (fasting)</a:t>
            </a:r>
          </a:p>
          <a:p>
            <a:endParaRPr lang="en-US" dirty="0"/>
          </a:p>
        </p:txBody>
      </p:sp>
    </p:spTree>
    <p:extLst>
      <p:ext uri="{BB962C8B-B14F-4D97-AF65-F5344CB8AC3E}">
        <p14:creationId xmlns:p14="http://schemas.microsoft.com/office/powerpoint/2010/main" val="71740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Calorie Counting…..</a:t>
            </a:r>
            <a:endParaRPr lang="en-US" dirty="0"/>
          </a:p>
        </p:txBody>
      </p:sp>
      <p:sp>
        <p:nvSpPr>
          <p:cNvPr id="3" name="Content Placeholder 2"/>
          <p:cNvSpPr>
            <a:spLocks noGrp="1"/>
          </p:cNvSpPr>
          <p:nvPr>
            <p:ph idx="1"/>
          </p:nvPr>
        </p:nvSpPr>
        <p:spPr/>
        <p:txBody>
          <a:bodyPr>
            <a:normAutofit fontScale="92500" lnSpcReduction="10000"/>
          </a:bodyPr>
          <a:lstStyle/>
          <a:p>
            <a:pPr lvl="0"/>
            <a:r>
              <a:rPr lang="en-GB" dirty="0"/>
              <a:t>How we encourage the body to hold onto lean tissue, whilst using stored fat</a:t>
            </a:r>
          </a:p>
          <a:p>
            <a:pPr lvl="1"/>
            <a:r>
              <a:rPr lang="en-GB" dirty="0"/>
              <a:t>Protein intake optimised and more frequent</a:t>
            </a:r>
          </a:p>
          <a:p>
            <a:pPr lvl="1"/>
            <a:r>
              <a:rPr lang="en-GB" dirty="0"/>
              <a:t>Focus on quality of protein</a:t>
            </a:r>
          </a:p>
          <a:p>
            <a:pPr lvl="1"/>
            <a:r>
              <a:rPr lang="en-GB" dirty="0"/>
              <a:t>Exercise </a:t>
            </a:r>
            <a:r>
              <a:rPr lang="en-GB" dirty="0" smtClean="0"/>
              <a:t>selection</a:t>
            </a:r>
          </a:p>
          <a:p>
            <a:pPr lvl="0"/>
            <a:r>
              <a:rPr lang="en-GB" dirty="0" smtClean="0"/>
              <a:t>The foods we eat (Carbohydrate and fat)</a:t>
            </a:r>
          </a:p>
          <a:p>
            <a:pPr lvl="1"/>
            <a:r>
              <a:rPr lang="en-GB" dirty="0" smtClean="0"/>
              <a:t>Manipulate carbohydrates for sustained energy and satiety</a:t>
            </a:r>
          </a:p>
          <a:p>
            <a:pPr lvl="1"/>
            <a:r>
              <a:rPr lang="en-GB" dirty="0" smtClean="0"/>
              <a:t>Reductions of energy dense, or conditionally non-essential nutrients</a:t>
            </a:r>
          </a:p>
          <a:p>
            <a:pPr lvl="1"/>
            <a:endParaRPr lang="en-GB" dirty="0"/>
          </a:p>
          <a:p>
            <a:endParaRPr lang="en-US" dirty="0"/>
          </a:p>
        </p:txBody>
      </p:sp>
    </p:spTree>
    <p:extLst>
      <p:ext uri="{BB962C8B-B14F-4D97-AF65-F5344CB8AC3E}">
        <p14:creationId xmlns:p14="http://schemas.microsoft.com/office/powerpoint/2010/main" val="2724575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Can I Eat?</a:t>
            </a:r>
            <a:endParaRPr lang="en-GB" dirty="0"/>
          </a:p>
        </p:txBody>
      </p:sp>
      <p:sp>
        <p:nvSpPr>
          <p:cNvPr id="4" name="Text Placeholder 3"/>
          <p:cNvSpPr>
            <a:spLocks noGrp="1"/>
          </p:cNvSpPr>
          <p:nvPr>
            <p:ph type="body" idx="1"/>
          </p:nvPr>
        </p:nvSpPr>
        <p:spPr/>
        <p:txBody>
          <a:bodyPr/>
          <a:lstStyle/>
          <a:p>
            <a:r>
              <a:rPr lang="en-GB" dirty="0" smtClean="0"/>
              <a:t>Unlimited amounts of</a:t>
            </a:r>
            <a:endParaRPr lang="en-GB" dirty="0"/>
          </a:p>
        </p:txBody>
      </p:sp>
      <p:sp>
        <p:nvSpPr>
          <p:cNvPr id="3" name="Content Placeholder 2"/>
          <p:cNvSpPr>
            <a:spLocks noGrp="1"/>
          </p:cNvSpPr>
          <p:nvPr>
            <p:ph sz="half" idx="2"/>
          </p:nvPr>
        </p:nvSpPr>
        <p:spPr/>
        <p:txBody>
          <a:bodyPr/>
          <a:lstStyle/>
          <a:p>
            <a:pPr>
              <a:buFont typeface="Wingdings" charset="2"/>
              <a:buChar char="ü"/>
            </a:pPr>
            <a:r>
              <a:rPr lang="en-GB" dirty="0" smtClean="0"/>
              <a:t>Vegetables</a:t>
            </a:r>
          </a:p>
          <a:p>
            <a:pPr>
              <a:buFont typeface="Wingdings" charset="2"/>
              <a:buChar char="ü"/>
            </a:pPr>
            <a:r>
              <a:rPr lang="en-GB" dirty="0" smtClean="0"/>
              <a:t>Meats</a:t>
            </a:r>
          </a:p>
          <a:p>
            <a:pPr>
              <a:buFont typeface="Wingdings" charset="2"/>
              <a:buChar char="ü"/>
            </a:pPr>
            <a:r>
              <a:rPr lang="en-GB" dirty="0" smtClean="0"/>
              <a:t>Fish</a:t>
            </a:r>
          </a:p>
          <a:p>
            <a:pPr>
              <a:buFont typeface="Wingdings" charset="2"/>
              <a:buChar char="ü"/>
            </a:pPr>
            <a:r>
              <a:rPr lang="en-GB" dirty="0" smtClean="0"/>
              <a:t>Eggs</a:t>
            </a:r>
          </a:p>
          <a:p>
            <a:pPr>
              <a:buFont typeface="Wingdings" charset="2"/>
              <a:buChar char="ü"/>
            </a:pPr>
            <a:r>
              <a:rPr lang="en-GB" dirty="0" smtClean="0"/>
              <a:t>Nuts and Seeds</a:t>
            </a:r>
          </a:p>
          <a:p>
            <a:pPr>
              <a:buFont typeface="Wingdings" charset="2"/>
              <a:buChar char="ü"/>
            </a:pPr>
            <a:r>
              <a:rPr lang="en-GB" dirty="0" smtClean="0"/>
              <a:t>Fruits</a:t>
            </a:r>
          </a:p>
          <a:p>
            <a:pPr>
              <a:buFont typeface="Wingdings" charset="2"/>
              <a:buChar char="ü"/>
            </a:pPr>
            <a:r>
              <a:rPr lang="en-GB" dirty="0" smtClean="0"/>
              <a:t>Fibrous foods bind to toxins In gastrointestinal tract.</a:t>
            </a:r>
            <a:endParaRPr lang="en-GB" dirty="0"/>
          </a:p>
        </p:txBody>
      </p:sp>
      <p:sp>
        <p:nvSpPr>
          <p:cNvPr id="5" name="Text Placeholder 4"/>
          <p:cNvSpPr>
            <a:spLocks noGrp="1"/>
          </p:cNvSpPr>
          <p:nvPr>
            <p:ph type="body" sz="quarter" idx="3"/>
          </p:nvPr>
        </p:nvSpPr>
        <p:spPr/>
        <p:txBody>
          <a:bodyPr/>
          <a:lstStyle/>
          <a:p>
            <a:r>
              <a:rPr lang="en-GB" dirty="0" smtClean="0"/>
              <a:t>More Limited amounts of</a:t>
            </a:r>
            <a:endParaRPr lang="en-GB" dirty="0"/>
          </a:p>
        </p:txBody>
      </p:sp>
      <p:sp>
        <p:nvSpPr>
          <p:cNvPr id="6" name="Content Placeholder 5"/>
          <p:cNvSpPr>
            <a:spLocks noGrp="1"/>
          </p:cNvSpPr>
          <p:nvPr>
            <p:ph sz="quarter" idx="4"/>
          </p:nvPr>
        </p:nvSpPr>
        <p:spPr/>
        <p:txBody>
          <a:bodyPr/>
          <a:lstStyle/>
          <a:p>
            <a:pPr>
              <a:buFont typeface="Wingdings" charset="2"/>
              <a:buChar char="Ø"/>
            </a:pPr>
            <a:r>
              <a:rPr lang="en-GB" dirty="0" smtClean="0"/>
              <a:t>Rice</a:t>
            </a:r>
          </a:p>
          <a:p>
            <a:pPr>
              <a:buFont typeface="Wingdings" charset="2"/>
              <a:buChar char="Ø"/>
            </a:pPr>
            <a:r>
              <a:rPr lang="en-GB" dirty="0" err="1" smtClean="0"/>
              <a:t>Quinoa</a:t>
            </a:r>
            <a:endParaRPr lang="en-GB" dirty="0" smtClean="0"/>
          </a:p>
          <a:p>
            <a:pPr>
              <a:buFont typeface="Wingdings" charset="2"/>
              <a:buChar char="Ø"/>
            </a:pPr>
            <a:r>
              <a:rPr lang="en-GB" dirty="0" smtClean="0"/>
              <a:t>Potatoes</a:t>
            </a:r>
          </a:p>
          <a:p>
            <a:pPr>
              <a:buFont typeface="Wingdings" charset="2"/>
              <a:buChar char="Ø"/>
            </a:pPr>
            <a:r>
              <a:rPr lang="en-GB" dirty="0" smtClean="0"/>
              <a:t>Gluten free oats</a:t>
            </a:r>
          </a:p>
          <a:p>
            <a:pPr>
              <a:buFont typeface="Wingdings" charset="2"/>
              <a:buChar char="Ø"/>
            </a:pPr>
            <a:r>
              <a:rPr lang="en-GB" dirty="0" smtClean="0"/>
              <a:t>Beans</a:t>
            </a:r>
          </a:p>
          <a:p>
            <a:pPr>
              <a:buFont typeface="Wingdings" charset="2"/>
              <a:buChar char="Ø"/>
            </a:pPr>
            <a:r>
              <a:rPr lang="en-GB" dirty="0" smtClean="0"/>
              <a:t>lentils</a:t>
            </a:r>
          </a:p>
          <a:p>
            <a:pPr marL="0" indent="0">
              <a:buNone/>
            </a:pPr>
            <a:r>
              <a:rPr lang="en-GB" dirty="0" smtClean="0"/>
              <a:t> </a:t>
            </a:r>
            <a:endParaRPr lang="en-GB" dirty="0"/>
          </a:p>
        </p:txBody>
      </p:sp>
      <p:sp>
        <p:nvSpPr>
          <p:cNvPr id="7" name="TextBox 6"/>
          <p:cNvSpPr txBox="1"/>
          <p:nvPr/>
        </p:nvSpPr>
        <p:spPr>
          <a:xfrm>
            <a:off x="395536" y="5877272"/>
            <a:ext cx="8352928" cy="646331"/>
          </a:xfrm>
          <a:prstGeom prst="rect">
            <a:avLst/>
          </a:prstGeom>
          <a:noFill/>
        </p:spPr>
        <p:txBody>
          <a:bodyPr wrap="square" rtlCol="0">
            <a:spAutoFit/>
          </a:bodyPr>
          <a:lstStyle/>
          <a:p>
            <a:pPr algn="ctr"/>
            <a:r>
              <a:rPr lang="en-GB" sz="3600" dirty="0" smtClean="0"/>
              <a:t>No Limitations Just Keep It Clean!</a:t>
            </a:r>
            <a:endParaRPr lang="en-GB" sz="3600" dirty="0"/>
          </a:p>
        </p:txBody>
      </p:sp>
    </p:spTree>
    <p:extLst>
      <p:ext uri="{BB962C8B-B14F-4D97-AF65-F5344CB8AC3E}">
        <p14:creationId xmlns:p14="http://schemas.microsoft.com/office/powerpoint/2010/main" val="2746213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dissolv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dissolv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dissolve">
                                      <p:cBhvr>
                                        <p:cTn id="52" dur="5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dissolve">
                                      <p:cBhvr>
                                        <p:cTn id="57" dur="500"/>
                                        <p:tgtEl>
                                          <p:spTgt spid="6">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animEffect transition="in" filter="dissolve">
                                      <p:cBhvr>
                                        <p:cTn id="62" dur="500"/>
                                        <p:tgtEl>
                                          <p:spTgt spid="6">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animEffect transition="in" filter="dissolve">
                                      <p:cBhvr>
                                        <p:cTn id="67" dur="500"/>
                                        <p:tgtEl>
                                          <p:spTgt spid="6">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
                                            <p:txEl>
                                              <p:pRg st="6" end="6"/>
                                            </p:txEl>
                                          </p:spTgt>
                                        </p:tgtEl>
                                        <p:attrNameLst>
                                          <p:attrName>style.visibility</p:attrName>
                                        </p:attrNameLst>
                                      </p:cBhvr>
                                      <p:to>
                                        <p:strVal val="visible"/>
                                      </p:to>
                                    </p:set>
                                    <p:animEffect transition="in" filter="dissolve">
                                      <p:cBhvr>
                                        <p:cTn id="72" dur="500"/>
                                        <p:tgtEl>
                                          <p:spTgt spid="6">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dissolve">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How To Reduce Chances Of Getting Sick</a:t>
            </a:r>
            <a:endParaRPr lang="en-US" dirty="0"/>
          </a:p>
        </p:txBody>
      </p:sp>
    </p:spTree>
    <p:extLst>
      <p:ext uri="{BB962C8B-B14F-4D97-AF65-F5344CB8AC3E}">
        <p14:creationId xmlns:p14="http://schemas.microsoft.com/office/powerpoint/2010/main" val="1356407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Reduce Deficiency: Vitamins &amp; Minerals</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b="1" u="sng" dirty="0" smtClean="0"/>
              <a:t>ADD SUPPORTIVE NUTRITION</a:t>
            </a:r>
          </a:p>
          <a:p>
            <a:pPr marL="0" indent="0" algn="ctr">
              <a:buNone/>
            </a:pPr>
            <a:endParaRPr lang="en-US" dirty="0" smtClean="0"/>
          </a:p>
          <a:p>
            <a:r>
              <a:rPr lang="en-US" dirty="0" smtClean="0"/>
              <a:t>Vitamin C (antioxidant)</a:t>
            </a:r>
          </a:p>
          <a:p>
            <a:r>
              <a:rPr lang="en-US" dirty="0" smtClean="0"/>
              <a:t>Magnesium (repair/relaxation)</a:t>
            </a:r>
          </a:p>
          <a:p>
            <a:r>
              <a:rPr lang="en-US" dirty="0" smtClean="0"/>
              <a:t>Zinc (repair)</a:t>
            </a:r>
          </a:p>
          <a:p>
            <a:r>
              <a:rPr lang="en-US" dirty="0" smtClean="0"/>
              <a:t>+ FISH OILS (Omega 3’s)</a:t>
            </a:r>
          </a:p>
          <a:p>
            <a:r>
              <a:rPr lang="en-US" dirty="0"/>
              <a:t> </a:t>
            </a:r>
            <a:r>
              <a:rPr lang="en-US" dirty="0" smtClean="0"/>
              <a:t>Greens Drinks (</a:t>
            </a:r>
            <a:r>
              <a:rPr lang="en-US" dirty="0" err="1" smtClean="0"/>
              <a:t>alkalising</a:t>
            </a:r>
            <a:r>
              <a:rPr lang="en-US" dirty="0" smtClean="0"/>
              <a:t>)</a:t>
            </a:r>
          </a:p>
          <a:p>
            <a:r>
              <a:rPr lang="en-US" dirty="0" smtClean="0"/>
              <a:t>WATER</a:t>
            </a:r>
            <a:endParaRPr lang="en-US" dirty="0"/>
          </a:p>
        </p:txBody>
      </p:sp>
    </p:spTree>
    <p:extLst>
      <p:ext uri="{BB962C8B-B14F-4D97-AF65-F5344CB8AC3E}">
        <p14:creationId xmlns:p14="http://schemas.microsoft.com/office/powerpoint/2010/main" val="1474887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Hydration</a:t>
            </a:r>
            <a:endParaRPr lang="en-US" dirty="0"/>
          </a:p>
        </p:txBody>
      </p:sp>
      <p:sp>
        <p:nvSpPr>
          <p:cNvPr id="3" name="Content Placeholder 2"/>
          <p:cNvSpPr>
            <a:spLocks noGrp="1"/>
          </p:cNvSpPr>
          <p:nvPr>
            <p:ph idx="1"/>
          </p:nvPr>
        </p:nvSpPr>
        <p:spPr>
          <a:xfrm>
            <a:off x="457200" y="1256553"/>
            <a:ext cx="8229600" cy="4525963"/>
          </a:xfrm>
        </p:spPr>
        <p:txBody>
          <a:bodyPr>
            <a:normAutofit fontScale="85000" lnSpcReduction="10000"/>
          </a:bodyPr>
          <a:lstStyle/>
          <a:p>
            <a:endParaRPr lang="en-US" dirty="0"/>
          </a:p>
          <a:p>
            <a:r>
              <a:rPr lang="en-US" dirty="0"/>
              <a:t> Water is essential for life, and maintaining hydration is important for physical and mental performance. The human body is largely made of water. </a:t>
            </a:r>
            <a:endParaRPr lang="en-US" dirty="0" smtClean="0"/>
          </a:p>
          <a:p>
            <a:r>
              <a:rPr lang="en-US" dirty="0" smtClean="0"/>
              <a:t>Body </a:t>
            </a:r>
            <a:r>
              <a:rPr lang="en-US" dirty="0"/>
              <a:t>water content declines with age, from about 75% in babies to 60% in adults. Although we can live for up to 50 days without food, without water we will survive only a few days, even in a cool climate. </a:t>
            </a:r>
            <a:endParaRPr lang="en-US" dirty="0" smtClean="0"/>
          </a:p>
          <a:p>
            <a:r>
              <a:rPr lang="en-US" dirty="0" smtClean="0"/>
              <a:t>People </a:t>
            </a:r>
            <a:r>
              <a:rPr lang="en-US" dirty="0"/>
              <a:t>generally drink enough water, but for specific population groups, like the elderly, or while exercising, fluid intake might become critical. </a:t>
            </a:r>
          </a:p>
        </p:txBody>
      </p:sp>
    </p:spTree>
    <p:extLst>
      <p:ext uri="{BB962C8B-B14F-4D97-AF65-F5344CB8AC3E}">
        <p14:creationId xmlns:p14="http://schemas.microsoft.com/office/powerpoint/2010/main" val="2953516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As A Detoxification Fluid </a:t>
            </a:r>
            <a:br>
              <a:rPr lang="en-US" dirty="0" smtClean="0"/>
            </a:br>
            <a:endParaRPr lang="en-US" dirty="0"/>
          </a:p>
        </p:txBody>
      </p:sp>
      <p:sp>
        <p:nvSpPr>
          <p:cNvPr id="3" name="Content Placeholder 2"/>
          <p:cNvSpPr>
            <a:spLocks noGrp="1"/>
          </p:cNvSpPr>
          <p:nvPr>
            <p:ph idx="1"/>
          </p:nvPr>
        </p:nvSpPr>
        <p:spPr>
          <a:xfrm>
            <a:off x="457200" y="1241612"/>
            <a:ext cx="8229600" cy="4525963"/>
          </a:xfrm>
        </p:spPr>
        <p:txBody>
          <a:bodyPr>
            <a:normAutofit fontScale="77500" lnSpcReduction="20000"/>
          </a:bodyPr>
          <a:lstStyle/>
          <a:p>
            <a:endParaRPr lang="en-US" dirty="0"/>
          </a:p>
          <a:p>
            <a:r>
              <a:rPr lang="en-US" dirty="0" smtClean="0"/>
              <a:t>Toxins </a:t>
            </a:r>
            <a:r>
              <a:rPr lang="en-US" dirty="0"/>
              <a:t>enter the body in food, water, through the skin and by inhalation. Our liver filters the blood to remove them or to deal with them through packaging for a later date. </a:t>
            </a:r>
          </a:p>
          <a:p>
            <a:r>
              <a:rPr lang="en-US" dirty="0"/>
              <a:t>Toxins are also created by biochemical reactions in the body such as when we break down fatty acids for energy during weight-loss programs </a:t>
            </a:r>
          </a:p>
          <a:p>
            <a:r>
              <a:rPr lang="en-US" dirty="0"/>
              <a:t>The liver transforms fat-soluble toxins into a water-soluble form. This enables them to be released through the kidneys for elimination in urine, or into bile for elimination through the colon. </a:t>
            </a:r>
            <a:endParaRPr lang="en-US" dirty="0" smtClean="0"/>
          </a:p>
          <a:p>
            <a:r>
              <a:rPr lang="en-US" dirty="0" smtClean="0"/>
              <a:t>We lose about 700ml of water just breathing…..so the one </a:t>
            </a:r>
            <a:r>
              <a:rPr lang="en-US" dirty="0" err="1" smtClean="0"/>
              <a:t>litre</a:t>
            </a:r>
            <a:r>
              <a:rPr lang="en-US" dirty="0" smtClean="0"/>
              <a:t> of water in a day is no where near enough.</a:t>
            </a:r>
            <a:endParaRPr lang="en-US" dirty="0"/>
          </a:p>
        </p:txBody>
      </p:sp>
    </p:spTree>
    <p:extLst>
      <p:ext uri="{BB962C8B-B14F-4D97-AF65-F5344CB8AC3E}">
        <p14:creationId xmlns:p14="http://schemas.microsoft.com/office/powerpoint/2010/main" val="305563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am I?</a:t>
            </a:r>
            <a:endParaRPr lang="en-GB" dirty="0"/>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rcRect l="1016" r="1016"/>
          <a:stretch>
            <a:fillRect/>
          </a:stretch>
        </p:blipFill>
        <p:spPr/>
      </p:pic>
      <p:sp>
        <p:nvSpPr>
          <p:cNvPr id="4" name="TextBox 3"/>
          <p:cNvSpPr txBox="1"/>
          <p:nvPr/>
        </p:nvSpPr>
        <p:spPr>
          <a:xfrm>
            <a:off x="823254" y="6126163"/>
            <a:ext cx="7550415" cy="523220"/>
          </a:xfrm>
          <a:prstGeom prst="rect">
            <a:avLst/>
          </a:prstGeom>
          <a:noFill/>
        </p:spPr>
        <p:txBody>
          <a:bodyPr wrap="square" rtlCol="0">
            <a:spAutoFit/>
          </a:bodyPr>
          <a:lstStyle/>
          <a:p>
            <a:pPr algn="ctr"/>
            <a:r>
              <a:rPr lang="en-US" sz="2800" dirty="0" smtClean="0"/>
              <a:t>Amazon Best Seller September 2012</a:t>
            </a:r>
            <a:endParaRPr lang="en-US" sz="2800" dirty="0"/>
          </a:p>
        </p:txBody>
      </p:sp>
    </p:spTree>
    <p:extLst>
      <p:ext uri="{BB962C8B-B14F-4D97-AF65-F5344CB8AC3E}">
        <p14:creationId xmlns:p14="http://schemas.microsoft.com/office/powerpoint/2010/main" val="404697977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Start</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endParaRPr lang="en-US" dirty="0"/>
          </a:p>
          <a:p>
            <a:r>
              <a:rPr lang="en-US" dirty="0"/>
              <a:t>Start the day with a drink </a:t>
            </a:r>
            <a:endParaRPr lang="en-US" dirty="0" smtClean="0"/>
          </a:p>
          <a:p>
            <a:pPr marL="0" indent="0">
              <a:buNone/>
            </a:pPr>
            <a:endParaRPr lang="en-US" dirty="0"/>
          </a:p>
          <a:p>
            <a:pPr marL="0" indent="0">
              <a:buNone/>
            </a:pPr>
            <a:r>
              <a:rPr lang="en-US" dirty="0"/>
              <a:t>» Consider </a:t>
            </a:r>
            <a:r>
              <a:rPr lang="en-US" dirty="0" err="1" smtClean="0"/>
              <a:t>celtic</a:t>
            </a:r>
            <a:r>
              <a:rPr lang="en-US" dirty="0" smtClean="0"/>
              <a:t>  sea salts </a:t>
            </a:r>
            <a:r>
              <a:rPr lang="en-US" dirty="0"/>
              <a:t>– especially </a:t>
            </a:r>
            <a:r>
              <a:rPr lang="en-US" dirty="0" smtClean="0"/>
              <a:t>on an</a:t>
            </a:r>
            <a:r>
              <a:rPr lang="en-US" dirty="0" smtClean="0"/>
              <a:t> active morning or </a:t>
            </a:r>
            <a:r>
              <a:rPr lang="en-US" dirty="0"/>
              <a:t>those in hot environments </a:t>
            </a:r>
            <a:endParaRPr lang="en-US" dirty="0" smtClean="0"/>
          </a:p>
          <a:p>
            <a:endParaRPr lang="en-US" dirty="0"/>
          </a:p>
          <a:p>
            <a:r>
              <a:rPr lang="en-US" dirty="0"/>
              <a:t>– </a:t>
            </a:r>
            <a:r>
              <a:rPr lang="en-US" dirty="0" smtClean="0"/>
              <a:t>Salts </a:t>
            </a:r>
            <a:r>
              <a:rPr lang="en-US" dirty="0"/>
              <a:t>promote the body to hold onto water, only a small pinch 0.1-0.2gram in 500ml of water is required </a:t>
            </a:r>
            <a:endParaRPr lang="en-US" dirty="0" smtClean="0"/>
          </a:p>
          <a:p>
            <a:pPr marL="0" indent="0">
              <a:buNone/>
            </a:pPr>
            <a:endParaRPr lang="en-US" dirty="0"/>
          </a:p>
          <a:p>
            <a:pPr marL="0" indent="0">
              <a:buNone/>
            </a:pPr>
            <a:r>
              <a:rPr lang="en-US" dirty="0"/>
              <a:t>» Consume citrus </a:t>
            </a:r>
            <a:endParaRPr lang="en-US" dirty="0" smtClean="0"/>
          </a:p>
          <a:p>
            <a:pPr marL="0" indent="0">
              <a:buNone/>
            </a:pPr>
            <a:endParaRPr lang="en-US" dirty="0"/>
          </a:p>
          <a:p>
            <a:r>
              <a:rPr lang="en-US" dirty="0"/>
              <a:t>– </a:t>
            </a:r>
            <a:r>
              <a:rPr lang="en-US" dirty="0" smtClean="0"/>
              <a:t>A </a:t>
            </a:r>
            <a:r>
              <a:rPr lang="en-US" dirty="0"/>
              <a:t>squeeze of lemon into water can not only </a:t>
            </a:r>
            <a:r>
              <a:rPr lang="en-US" dirty="0" err="1"/>
              <a:t>flavour</a:t>
            </a:r>
            <a:r>
              <a:rPr lang="en-US" dirty="0"/>
              <a:t> it nicely, but provides us with potassium, a crucial salt that we lose through perspiration and the bodies chemical reactions </a:t>
            </a:r>
            <a:endParaRPr lang="en-US" dirty="0" smtClean="0"/>
          </a:p>
          <a:p>
            <a:endParaRPr lang="en-US" dirty="0"/>
          </a:p>
          <a:p>
            <a:r>
              <a:rPr lang="en-US" dirty="0" smtClean="0"/>
              <a:t>Aim for approximately 1 </a:t>
            </a:r>
            <a:r>
              <a:rPr lang="en-US" dirty="0" err="1" smtClean="0"/>
              <a:t>litre</a:t>
            </a:r>
            <a:r>
              <a:rPr lang="en-US" dirty="0" smtClean="0"/>
              <a:t> per 50lbs of </a:t>
            </a:r>
            <a:r>
              <a:rPr lang="en-US" dirty="0" smtClean="0"/>
              <a:t>bodyweight or for those of you who work in metric Kg x 0.024 .</a:t>
            </a:r>
            <a:endParaRPr lang="en-US" dirty="0"/>
          </a:p>
          <a:p>
            <a:endParaRPr lang="en-US" dirty="0"/>
          </a:p>
        </p:txBody>
      </p:sp>
    </p:spTree>
    <p:extLst>
      <p:ext uri="{BB962C8B-B14F-4D97-AF65-F5344CB8AC3E}">
        <p14:creationId xmlns:p14="http://schemas.microsoft.com/office/powerpoint/2010/main" val="2428739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Zinc</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Dietary zinc is also important for the skeleton, under-nourishment can lead to osteoporosis, Also, zinc is mostly a cofactor for over 100 proteins and enzymes, zinc is also vital for many enzymes that are involved in the synthesis of RNA and DNA, meaning it’s vital in gene transcription and recovery as-well as being vital in hormone receptors for vitamin D, </a:t>
            </a:r>
            <a:r>
              <a:rPr lang="en-US" dirty="0" err="1" smtClean="0"/>
              <a:t>oestrogen</a:t>
            </a:r>
            <a:r>
              <a:rPr lang="en-US" dirty="0" smtClean="0"/>
              <a:t> and testosterone. </a:t>
            </a:r>
          </a:p>
          <a:p>
            <a:r>
              <a:rPr lang="en-US" dirty="0" smtClean="0"/>
              <a:t>Zinc is also a vital component in superoxide dismutase, a key antioxidant enzyme and regulation of other antioxidants what could cause damage if allowed to build. Zinc also effects carbohydrate metabolism, </a:t>
            </a:r>
          </a:p>
          <a:p>
            <a:endParaRPr lang="en-US" dirty="0"/>
          </a:p>
        </p:txBody>
      </p:sp>
    </p:spTree>
    <p:extLst>
      <p:ext uri="{BB962C8B-B14F-4D97-AF65-F5344CB8AC3E}">
        <p14:creationId xmlns:p14="http://schemas.microsoft.com/office/powerpoint/2010/main" val="3540734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Magnesiu</a:t>
            </a:r>
            <a:r>
              <a:rPr lang="en-US" dirty="0"/>
              <a:t>m</a:t>
            </a:r>
          </a:p>
        </p:txBody>
      </p:sp>
      <p:sp>
        <p:nvSpPr>
          <p:cNvPr id="3" name="Content Placeholder 2"/>
          <p:cNvSpPr>
            <a:spLocks noGrp="1"/>
          </p:cNvSpPr>
          <p:nvPr>
            <p:ph idx="1"/>
          </p:nvPr>
        </p:nvSpPr>
        <p:spPr/>
        <p:txBody>
          <a:bodyPr>
            <a:normAutofit fontScale="77500" lnSpcReduction="20000"/>
          </a:bodyPr>
          <a:lstStyle/>
          <a:p>
            <a:r>
              <a:rPr lang="en-US" dirty="0" smtClean="0"/>
              <a:t>Magnesium is used all around the body in hundreds of biological processes, however, sometimes the things we do place an extra demand on the body – and magnesium can really take a hit! </a:t>
            </a:r>
          </a:p>
          <a:p>
            <a:r>
              <a:rPr lang="en-US" dirty="0" smtClean="0"/>
              <a:t>We lose more of this in our urine when we train </a:t>
            </a:r>
            <a:endParaRPr lang="en-US" dirty="0" smtClean="0"/>
          </a:p>
          <a:p>
            <a:r>
              <a:rPr lang="en-US" dirty="0"/>
              <a:t>I</a:t>
            </a:r>
            <a:r>
              <a:rPr lang="en-US" dirty="0" smtClean="0"/>
              <a:t>nvolved in neuromuscular, cardiovascular, immune, and hormonal function! </a:t>
            </a:r>
          </a:p>
          <a:p>
            <a:r>
              <a:rPr lang="en-US" dirty="0" smtClean="0"/>
              <a:t>Temporary conditions such as hypomagnesaemia occur after strenuous exercise, suggests that we can induce magnesium deficiency doing what we “love”, training. </a:t>
            </a:r>
          </a:p>
          <a:p>
            <a:r>
              <a:rPr lang="en-US" dirty="0"/>
              <a:t>M</a:t>
            </a:r>
            <a:r>
              <a:rPr lang="en-US" dirty="0" smtClean="0"/>
              <a:t>agnesium levels have also been positively related to maximal muscle contraction ability.</a:t>
            </a:r>
          </a:p>
          <a:p>
            <a:r>
              <a:rPr lang="en-US" dirty="0" smtClean="0"/>
              <a:t>Natural muscle relaxant</a:t>
            </a:r>
            <a:endParaRPr lang="en-US" dirty="0" smtClean="0"/>
          </a:p>
          <a:p>
            <a:endParaRPr lang="en-US" dirty="0"/>
          </a:p>
        </p:txBody>
      </p:sp>
    </p:spTree>
    <p:extLst>
      <p:ext uri="{BB962C8B-B14F-4D97-AF65-F5344CB8AC3E}">
        <p14:creationId xmlns:p14="http://schemas.microsoft.com/office/powerpoint/2010/main" val="2759722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C</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important in glucose metabolism and injury recovery, and acts as an antioxidant, enhances iron uptake, frequently prescribed with iron supplements, 25mg of </a:t>
            </a:r>
            <a:r>
              <a:rPr lang="en-US" dirty="0" err="1" smtClean="0"/>
              <a:t>vit</a:t>
            </a:r>
            <a:r>
              <a:rPr lang="en-US" dirty="0" smtClean="0"/>
              <a:t> c with meals can increase iron availability by 65% </a:t>
            </a:r>
          </a:p>
          <a:p>
            <a:r>
              <a:rPr lang="en-US" dirty="0" smtClean="0"/>
              <a:t>Vitamin C is necessary for collagen synthesis and production, so it can be very important in recovery and injury cases. </a:t>
            </a:r>
          </a:p>
          <a:p>
            <a:r>
              <a:rPr lang="en-US" dirty="0" smtClean="0"/>
              <a:t>Extreme deficiency is well known as causing scurvy and bone disease, children can be especially susceptible to this issue. </a:t>
            </a:r>
          </a:p>
          <a:p>
            <a:r>
              <a:rPr lang="en-US" dirty="0" smtClean="0"/>
              <a:t>Symptoms can be bone pain, bleeding and fractures around the bones growth plates, although scurvy is rare, it still occurs with some crazy fad diets that parents force their kids into, so still be aware of it. </a:t>
            </a:r>
          </a:p>
          <a:p>
            <a:r>
              <a:rPr lang="en-US" dirty="0" smtClean="0"/>
              <a:t>Smokers are also at risk of a C deficiency, although all round vitamin C deficiency is rare. </a:t>
            </a:r>
          </a:p>
          <a:p>
            <a:r>
              <a:rPr lang="en-US" dirty="0" smtClean="0"/>
              <a:t>One of the major causal factors in heart attacks</a:t>
            </a:r>
            <a:endParaRPr lang="en-US" dirty="0" smtClean="0"/>
          </a:p>
          <a:p>
            <a:endParaRPr lang="en-US" dirty="0"/>
          </a:p>
        </p:txBody>
      </p:sp>
    </p:spTree>
    <p:extLst>
      <p:ext uri="{BB962C8B-B14F-4D97-AF65-F5344CB8AC3E}">
        <p14:creationId xmlns:p14="http://schemas.microsoft.com/office/powerpoint/2010/main" val="2658863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 Citrus - Natural Sources Of </a:t>
            </a:r>
            <a:r>
              <a:rPr lang="en-US" dirty="0" err="1" smtClean="0"/>
              <a:t>Vit</a:t>
            </a:r>
            <a:r>
              <a:rPr lang="en-US" dirty="0" smtClean="0"/>
              <a:t> C</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t>Red and Green </a:t>
            </a:r>
            <a:r>
              <a:rPr lang="en-US" dirty="0" err="1" smtClean="0"/>
              <a:t>Chilli</a:t>
            </a:r>
            <a:r>
              <a:rPr lang="en-US" dirty="0" smtClean="0"/>
              <a:t> Pepper</a:t>
            </a:r>
          </a:p>
          <a:p>
            <a:r>
              <a:rPr lang="en-US" dirty="0" smtClean="0"/>
              <a:t>Sweet potato</a:t>
            </a:r>
          </a:p>
          <a:p>
            <a:r>
              <a:rPr lang="en-US" dirty="0" smtClean="0"/>
              <a:t>Thyme/ parsley</a:t>
            </a:r>
          </a:p>
          <a:p>
            <a:r>
              <a:rPr lang="en-US" dirty="0" smtClean="0"/>
              <a:t>Bell peppers</a:t>
            </a:r>
          </a:p>
          <a:p>
            <a:r>
              <a:rPr lang="en-US" dirty="0" smtClean="0"/>
              <a:t>Kale</a:t>
            </a:r>
          </a:p>
          <a:p>
            <a:r>
              <a:rPr lang="en-US" dirty="0" smtClean="0"/>
              <a:t>Watercress</a:t>
            </a:r>
          </a:p>
          <a:p>
            <a:r>
              <a:rPr lang="en-US" dirty="0" smtClean="0"/>
              <a:t>Broccoli</a:t>
            </a:r>
          </a:p>
          <a:p>
            <a:r>
              <a:rPr lang="en-US" dirty="0" smtClean="0"/>
              <a:t>Strawberries</a:t>
            </a:r>
          </a:p>
          <a:p>
            <a:r>
              <a:rPr lang="en-US" dirty="0" smtClean="0"/>
              <a:t>Kiwi’s</a:t>
            </a:r>
          </a:p>
          <a:p>
            <a:endParaRPr lang="en-US" dirty="0"/>
          </a:p>
        </p:txBody>
      </p:sp>
    </p:spTree>
    <p:extLst>
      <p:ext uri="{BB962C8B-B14F-4D97-AF65-F5344CB8AC3E}">
        <p14:creationId xmlns:p14="http://schemas.microsoft.com/office/powerpoint/2010/main" val="226926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Sources Of Magnesium/Zinc</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40128944"/>
              </p:ext>
            </p:extLst>
          </p:nvPr>
        </p:nvGraphicFramePr>
        <p:xfrm>
          <a:off x="893818" y="1319126"/>
          <a:ext cx="7251985" cy="5139094"/>
        </p:xfrm>
        <a:graphic>
          <a:graphicData uri="http://schemas.openxmlformats.org/presentationml/2006/ole">
            <mc:AlternateContent xmlns:mc="http://schemas.openxmlformats.org/markup-compatibility/2006">
              <mc:Choice xmlns:v="urn:schemas-microsoft-com:vml" Requires="v">
                <p:oleObj spid="_x0000_s1028" name="Document" r:id="rId3" imgW="6756400" imgH="4787900" progId="Word.Document.12">
                  <p:embed/>
                </p:oleObj>
              </mc:Choice>
              <mc:Fallback>
                <p:oleObj name="Document" r:id="rId3" imgW="6756400" imgH="4787900" progId="Word.Document.12">
                  <p:embed/>
                  <p:pic>
                    <p:nvPicPr>
                      <p:cNvPr id="0" name=""/>
                      <p:cNvPicPr/>
                      <p:nvPr/>
                    </p:nvPicPr>
                    <p:blipFill>
                      <a:blip r:embed="rId4"/>
                      <a:stretch>
                        <a:fillRect/>
                      </a:stretch>
                    </p:blipFill>
                    <p:spPr>
                      <a:xfrm>
                        <a:off x="893818" y="1319126"/>
                        <a:ext cx="7251985" cy="5139094"/>
                      </a:xfrm>
                      <a:prstGeom prst="rect">
                        <a:avLst/>
                      </a:prstGeom>
                    </p:spPr>
                  </p:pic>
                </p:oleObj>
              </mc:Fallback>
            </mc:AlternateContent>
          </a:graphicData>
        </a:graphic>
      </p:graphicFrame>
    </p:spTree>
    <p:extLst>
      <p:ext uri="{BB962C8B-B14F-4D97-AF65-F5344CB8AC3E}">
        <p14:creationId xmlns:p14="http://schemas.microsoft.com/office/powerpoint/2010/main" val="28693485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Fish Sources of Omega 3’s</a:t>
            </a:r>
            <a:endParaRPr lang="en-US" dirty="0"/>
          </a:p>
        </p:txBody>
      </p:sp>
      <p:sp>
        <p:nvSpPr>
          <p:cNvPr id="3" name="Content Placeholder 2"/>
          <p:cNvSpPr>
            <a:spLocks noGrp="1"/>
          </p:cNvSpPr>
          <p:nvPr>
            <p:ph idx="1"/>
          </p:nvPr>
        </p:nvSpPr>
        <p:spPr/>
        <p:txBody>
          <a:bodyPr/>
          <a:lstStyle/>
          <a:p>
            <a:r>
              <a:rPr lang="en-US" dirty="0" smtClean="0"/>
              <a:t>Flaxseeds / oil</a:t>
            </a:r>
          </a:p>
          <a:p>
            <a:r>
              <a:rPr lang="en-US" dirty="0"/>
              <a:t>E</a:t>
            </a:r>
            <a:r>
              <a:rPr lang="en-US" dirty="0" smtClean="0"/>
              <a:t>ggs</a:t>
            </a:r>
          </a:p>
          <a:p>
            <a:r>
              <a:rPr lang="en-US" dirty="0" smtClean="0"/>
              <a:t>Chia seeds</a:t>
            </a:r>
          </a:p>
          <a:p>
            <a:r>
              <a:rPr lang="en-US" dirty="0" smtClean="0"/>
              <a:t>Hemp seeds</a:t>
            </a:r>
          </a:p>
          <a:p>
            <a:r>
              <a:rPr lang="en-US" dirty="0" smtClean="0"/>
              <a:t>Cauliflower</a:t>
            </a:r>
          </a:p>
          <a:p>
            <a:r>
              <a:rPr lang="en-US" dirty="0" smtClean="0"/>
              <a:t>Hummus</a:t>
            </a:r>
          </a:p>
          <a:p>
            <a:r>
              <a:rPr lang="en-US" dirty="0" err="1" smtClean="0"/>
              <a:t>Brussel</a:t>
            </a:r>
            <a:r>
              <a:rPr lang="en-US" dirty="0" smtClean="0"/>
              <a:t> sprouts</a:t>
            </a:r>
          </a:p>
          <a:p>
            <a:endParaRPr lang="en-US" dirty="0"/>
          </a:p>
        </p:txBody>
      </p:sp>
    </p:spTree>
    <p:extLst>
      <p:ext uri="{BB962C8B-B14F-4D97-AF65-F5344CB8AC3E}">
        <p14:creationId xmlns:p14="http://schemas.microsoft.com/office/powerpoint/2010/main" val="75778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Most Under Rated Aspect of Health</a:t>
            </a:r>
            <a:endParaRPr lang="en-US" dirty="0"/>
          </a:p>
        </p:txBody>
      </p:sp>
      <p:pic>
        <p:nvPicPr>
          <p:cNvPr id="4" name="Picture 3"/>
          <p:cNvPicPr>
            <a:picLocks noChangeAspect="1"/>
          </p:cNvPicPr>
          <p:nvPr/>
        </p:nvPicPr>
        <p:blipFill>
          <a:blip r:embed="rId2"/>
          <a:stretch>
            <a:fillRect/>
          </a:stretch>
        </p:blipFill>
        <p:spPr>
          <a:xfrm>
            <a:off x="1875116" y="1898276"/>
            <a:ext cx="5225179" cy="3913841"/>
          </a:xfrm>
          <a:prstGeom prst="rect">
            <a:avLst/>
          </a:prstGeom>
        </p:spPr>
      </p:pic>
    </p:spTree>
    <p:extLst>
      <p:ext uri="{BB962C8B-B14F-4D97-AF65-F5344CB8AC3E}">
        <p14:creationId xmlns:p14="http://schemas.microsoft.com/office/powerpoint/2010/main" val="1364128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Sleep</a:t>
            </a:r>
            <a:endParaRPr lang="en-US" dirty="0"/>
          </a:p>
        </p:txBody>
      </p:sp>
      <p:sp>
        <p:nvSpPr>
          <p:cNvPr id="3" name="Content Placeholder 2"/>
          <p:cNvSpPr>
            <a:spLocks noGrp="1"/>
          </p:cNvSpPr>
          <p:nvPr>
            <p:ph idx="1"/>
          </p:nvPr>
        </p:nvSpPr>
        <p:spPr>
          <a:xfrm>
            <a:off x="457200" y="1419132"/>
            <a:ext cx="8229600" cy="4525963"/>
          </a:xfrm>
        </p:spPr>
        <p:txBody>
          <a:bodyPr>
            <a:normAutofit fontScale="92500" lnSpcReduction="20000"/>
          </a:bodyPr>
          <a:lstStyle/>
          <a:p>
            <a:r>
              <a:rPr lang="en-US" dirty="0" smtClean="0"/>
              <a:t>Tends to be directly related to energy levels</a:t>
            </a:r>
          </a:p>
          <a:p>
            <a:r>
              <a:rPr lang="en-US" dirty="0" smtClean="0"/>
              <a:t>Recovery and learning are affected by this.</a:t>
            </a:r>
          </a:p>
          <a:p>
            <a:r>
              <a:rPr lang="en-US" dirty="0" smtClean="0"/>
              <a:t>Circadian rhythm (24 hour period)</a:t>
            </a:r>
          </a:p>
          <a:p>
            <a:r>
              <a:rPr lang="en-US" dirty="0" smtClean="0"/>
              <a:t>We like patterns (in built clock)</a:t>
            </a:r>
          </a:p>
          <a:p>
            <a:r>
              <a:rPr lang="en-US" dirty="0" smtClean="0"/>
              <a:t>Blue/ red light</a:t>
            </a:r>
          </a:p>
          <a:p>
            <a:r>
              <a:rPr lang="en-US" dirty="0" smtClean="0"/>
              <a:t>Influenced by temps, eating habits and light</a:t>
            </a:r>
          </a:p>
          <a:p>
            <a:r>
              <a:rPr lang="en-US" dirty="0" smtClean="0"/>
              <a:t>Tissue and nervous system repair inhibited by lack of sleep</a:t>
            </a:r>
          </a:p>
          <a:p>
            <a:r>
              <a:rPr lang="en-US" dirty="0" smtClean="0"/>
              <a:t>25-30% of our lives sleeping, so that</a:t>
            </a:r>
            <a:r>
              <a:rPr lang="fr-FR" dirty="0" smtClean="0"/>
              <a:t>’</a:t>
            </a:r>
            <a:r>
              <a:rPr lang="en-US" dirty="0" smtClean="0"/>
              <a:t>s pretty important part.</a:t>
            </a:r>
          </a:p>
          <a:p>
            <a:endParaRPr lang="en-US" dirty="0" smtClean="0"/>
          </a:p>
          <a:p>
            <a:pPr marL="0" indent="0">
              <a:buNone/>
            </a:pPr>
            <a:endParaRPr lang="en-US" dirty="0"/>
          </a:p>
        </p:txBody>
      </p:sp>
    </p:spTree>
    <p:extLst>
      <p:ext uri="{BB962C8B-B14F-4D97-AF65-F5344CB8AC3E}">
        <p14:creationId xmlns:p14="http://schemas.microsoft.com/office/powerpoint/2010/main" val="560381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109"/>
            <a:ext cx="8229600" cy="1143000"/>
          </a:xfrm>
        </p:spPr>
        <p:txBody>
          <a:bodyPr/>
          <a:lstStyle/>
          <a:p>
            <a:r>
              <a:rPr lang="en-US" dirty="0" smtClean="0"/>
              <a:t>Hormones and Your Sleep</a:t>
            </a:r>
            <a:endParaRPr lang="en-US" dirty="0"/>
          </a:p>
        </p:txBody>
      </p:sp>
      <p:pic>
        <p:nvPicPr>
          <p:cNvPr id="4" name="Picture 3"/>
          <p:cNvPicPr>
            <a:picLocks noChangeAspect="1"/>
          </p:cNvPicPr>
          <p:nvPr/>
        </p:nvPicPr>
        <p:blipFill>
          <a:blip r:embed="rId2"/>
          <a:stretch>
            <a:fillRect/>
          </a:stretch>
        </p:blipFill>
        <p:spPr>
          <a:xfrm>
            <a:off x="489772" y="1118815"/>
            <a:ext cx="8197028" cy="5619447"/>
          </a:xfrm>
          <a:prstGeom prst="rect">
            <a:avLst/>
          </a:prstGeom>
        </p:spPr>
      </p:pic>
    </p:spTree>
    <p:extLst>
      <p:ext uri="{BB962C8B-B14F-4D97-AF65-F5344CB8AC3E}">
        <p14:creationId xmlns:p14="http://schemas.microsoft.com/office/powerpoint/2010/main" val="3340816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dirty="0">
                <a:latin typeface="Calibri" charset="0"/>
              </a:rPr>
              <a:t>Commitment To Learning </a:t>
            </a:r>
          </a:p>
        </p:txBody>
      </p:sp>
      <p:sp>
        <p:nvSpPr>
          <p:cNvPr id="6147" name="Content Placeholder 2"/>
          <p:cNvSpPr>
            <a:spLocks noGrp="1"/>
          </p:cNvSpPr>
          <p:nvPr>
            <p:ph idx="1"/>
          </p:nvPr>
        </p:nvSpPr>
        <p:spPr>
          <a:xfrm>
            <a:off x="457200" y="1417638"/>
            <a:ext cx="8229600" cy="5145847"/>
          </a:xfrm>
        </p:spPr>
        <p:txBody>
          <a:bodyPr>
            <a:normAutofit fontScale="62500" lnSpcReduction="20000"/>
          </a:bodyPr>
          <a:lstStyle/>
          <a:p>
            <a:pPr eaLnBrk="1" hangingPunct="1">
              <a:buFont typeface="Wingdings" charset="2"/>
              <a:buChar char="Ø"/>
            </a:pPr>
            <a:r>
              <a:rPr lang="en-GB" dirty="0">
                <a:latin typeface="Calibri" charset="0"/>
              </a:rPr>
              <a:t>Thailand March 2011- Masterminding</a:t>
            </a:r>
          </a:p>
          <a:p>
            <a:pPr eaLnBrk="1" hangingPunct="1">
              <a:buFont typeface="Wingdings" charset="2"/>
              <a:buChar char="Ø"/>
            </a:pPr>
            <a:r>
              <a:rPr lang="en-GB" dirty="0">
                <a:latin typeface="Calibri" charset="0"/>
              </a:rPr>
              <a:t>Back </a:t>
            </a:r>
            <a:r>
              <a:rPr lang="en-GB" dirty="0" smtClean="0">
                <a:latin typeface="Calibri" charset="0"/>
              </a:rPr>
              <a:t>Pain with Austin Lawrence</a:t>
            </a:r>
            <a:endParaRPr lang="en-GB" dirty="0">
              <a:latin typeface="Calibri" charset="0"/>
            </a:endParaRPr>
          </a:p>
          <a:p>
            <a:pPr eaLnBrk="1" hangingPunct="1">
              <a:buFont typeface="Wingdings" charset="2"/>
              <a:buChar char="Ø"/>
            </a:pPr>
            <a:r>
              <a:rPr lang="en-GB" dirty="0">
                <a:latin typeface="Calibri" charset="0"/>
              </a:rPr>
              <a:t>Performance Coaching </a:t>
            </a:r>
          </a:p>
          <a:p>
            <a:pPr eaLnBrk="1" hangingPunct="1">
              <a:buFont typeface="Wingdings" charset="2"/>
              <a:buChar char="Ø"/>
            </a:pPr>
            <a:r>
              <a:rPr lang="en-GB" dirty="0">
                <a:latin typeface="Calibri" charset="0"/>
              </a:rPr>
              <a:t>Elimination Diet Coaching Course</a:t>
            </a:r>
          </a:p>
          <a:p>
            <a:pPr eaLnBrk="1" hangingPunct="1">
              <a:buFont typeface="Wingdings" charset="2"/>
              <a:buChar char="Ø"/>
            </a:pPr>
            <a:r>
              <a:rPr lang="en-GB" dirty="0">
                <a:latin typeface="Calibri" charset="0"/>
              </a:rPr>
              <a:t>Training For warriors (Edinburgh)</a:t>
            </a:r>
          </a:p>
          <a:p>
            <a:pPr eaLnBrk="1" hangingPunct="1">
              <a:buFont typeface="Wingdings" charset="2"/>
              <a:buChar char="Ø"/>
            </a:pPr>
            <a:r>
              <a:rPr lang="en-GB" dirty="0">
                <a:latin typeface="Calibri" charset="0"/>
              </a:rPr>
              <a:t>Private Mentoring in 2011- </a:t>
            </a:r>
            <a:r>
              <a:rPr lang="en-GB" dirty="0" err="1">
                <a:latin typeface="Calibri" charset="0"/>
              </a:rPr>
              <a:t>Dax</a:t>
            </a:r>
            <a:r>
              <a:rPr lang="en-GB" dirty="0">
                <a:latin typeface="Calibri" charset="0"/>
              </a:rPr>
              <a:t> Moy</a:t>
            </a:r>
          </a:p>
          <a:p>
            <a:pPr eaLnBrk="1" hangingPunct="1">
              <a:buFont typeface="Wingdings" charset="2"/>
              <a:buChar char="Ø"/>
            </a:pPr>
            <a:r>
              <a:rPr lang="en-GB" dirty="0">
                <a:latin typeface="Calibri" charset="0"/>
              </a:rPr>
              <a:t>Private Mentoring in 2012- Paul </a:t>
            </a:r>
            <a:r>
              <a:rPr lang="en-GB" dirty="0" smtClean="0">
                <a:latin typeface="Calibri" charset="0"/>
              </a:rPr>
              <a:t>Mort</a:t>
            </a:r>
          </a:p>
          <a:p>
            <a:pPr eaLnBrk="1" hangingPunct="1">
              <a:buFont typeface="Wingdings" charset="2"/>
              <a:buChar char="Ø"/>
            </a:pPr>
            <a:r>
              <a:rPr lang="en-GB" dirty="0" smtClean="0">
                <a:latin typeface="Calibri" charset="0"/>
              </a:rPr>
              <a:t>Masterminding In Spain in May 2012</a:t>
            </a:r>
          </a:p>
          <a:p>
            <a:pPr eaLnBrk="1" hangingPunct="1">
              <a:buFont typeface="Wingdings" charset="2"/>
              <a:buChar char="Ø"/>
            </a:pPr>
            <a:r>
              <a:rPr lang="en-GB" dirty="0" err="1" smtClean="0">
                <a:latin typeface="Calibri" charset="0"/>
              </a:rPr>
              <a:t>CrossFit</a:t>
            </a:r>
            <a:r>
              <a:rPr lang="en-GB" dirty="0" smtClean="0">
                <a:latin typeface="Calibri" charset="0"/>
              </a:rPr>
              <a:t> Certification – June 2012</a:t>
            </a:r>
          </a:p>
          <a:p>
            <a:pPr eaLnBrk="1" hangingPunct="1">
              <a:buFont typeface="Wingdings" charset="2"/>
              <a:buChar char="Ø"/>
            </a:pPr>
            <a:r>
              <a:rPr lang="en-GB" dirty="0" smtClean="0">
                <a:latin typeface="Calibri" charset="0"/>
              </a:rPr>
              <a:t>Endocrinology course in October 2012</a:t>
            </a:r>
          </a:p>
          <a:p>
            <a:pPr eaLnBrk="1" hangingPunct="1">
              <a:buFont typeface="Wingdings" charset="2"/>
              <a:buChar char="Ø"/>
            </a:pPr>
            <a:r>
              <a:rPr lang="en-GB" dirty="0" smtClean="0">
                <a:latin typeface="Calibri" charset="0"/>
              </a:rPr>
              <a:t>Phil Richards Performance- Seminar January 2013</a:t>
            </a:r>
          </a:p>
          <a:p>
            <a:pPr eaLnBrk="1" hangingPunct="1">
              <a:buFont typeface="Wingdings" charset="2"/>
              <a:buChar char="Ø"/>
            </a:pPr>
            <a:r>
              <a:rPr lang="en-GB" dirty="0" smtClean="0">
                <a:latin typeface="Calibri" charset="0"/>
              </a:rPr>
              <a:t>Masters In Nutrition &amp; Exercise Science 2013</a:t>
            </a:r>
            <a:r>
              <a:rPr lang="en-GB" dirty="0" smtClean="0">
                <a:latin typeface="Calibri" charset="0"/>
              </a:rPr>
              <a:t>- </a:t>
            </a:r>
            <a:r>
              <a:rPr lang="en-GB" dirty="0" err="1" smtClean="0">
                <a:latin typeface="Calibri" charset="0"/>
              </a:rPr>
              <a:t>ongoing</a:t>
            </a:r>
            <a:endParaRPr lang="en-GB" dirty="0" smtClean="0">
              <a:latin typeface="Calibri" charset="0"/>
            </a:endParaRPr>
          </a:p>
          <a:p>
            <a:pPr eaLnBrk="1" hangingPunct="1">
              <a:buFont typeface="Wingdings" charset="2"/>
              <a:buChar char="Ø"/>
            </a:pPr>
            <a:r>
              <a:rPr lang="en-GB" dirty="0" smtClean="0">
                <a:latin typeface="Calibri" charset="0"/>
              </a:rPr>
              <a:t>P R  Performance- Strength &amp; Athletic Development (Oct 2013)</a:t>
            </a:r>
          </a:p>
          <a:p>
            <a:pPr eaLnBrk="1" hangingPunct="1">
              <a:buFont typeface="Wingdings" charset="2"/>
              <a:buChar char="Ø"/>
            </a:pPr>
            <a:r>
              <a:rPr lang="en-GB" dirty="0" smtClean="0">
                <a:latin typeface="Calibri" charset="0"/>
              </a:rPr>
              <a:t>Mastermind Namibia (Dec 2013) </a:t>
            </a:r>
            <a:r>
              <a:rPr lang="en-GB" dirty="0" smtClean="0">
                <a:latin typeface="Calibri" charset="0"/>
                <a:sym typeface="Wingdings"/>
              </a:rPr>
              <a:t></a:t>
            </a:r>
          </a:p>
          <a:p>
            <a:pPr eaLnBrk="1" hangingPunct="1">
              <a:buFont typeface="Wingdings" charset="2"/>
              <a:buChar char="Ø"/>
            </a:pPr>
            <a:r>
              <a:rPr lang="en-GB" dirty="0" smtClean="0">
                <a:latin typeface="Calibri" charset="0"/>
                <a:sym typeface="Wingdings"/>
              </a:rPr>
              <a:t>Olympic Weight Lifting (September 2014)</a:t>
            </a:r>
          </a:p>
          <a:p>
            <a:pPr eaLnBrk="1" hangingPunct="1">
              <a:buFont typeface="Wingdings" charset="2"/>
              <a:buChar char="Ø"/>
            </a:pPr>
            <a:r>
              <a:rPr lang="en-GB" dirty="0" smtClean="0">
                <a:latin typeface="Calibri" charset="0"/>
                <a:sym typeface="Wingdings"/>
              </a:rPr>
              <a:t>BTN Nutrition Academy (Jan 2015)</a:t>
            </a:r>
            <a:endParaRPr lang="en-GB" dirty="0">
              <a:latin typeface="Calibri"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8488" y="2133600"/>
            <a:ext cx="2005012"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0000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Daylight</a:t>
            </a:r>
            <a:endParaRPr lang="en-US" dirty="0"/>
          </a:p>
        </p:txBody>
      </p:sp>
      <p:sp>
        <p:nvSpPr>
          <p:cNvPr id="3" name="Content Placeholder 2"/>
          <p:cNvSpPr>
            <a:spLocks noGrp="1"/>
          </p:cNvSpPr>
          <p:nvPr>
            <p:ph idx="1"/>
          </p:nvPr>
        </p:nvSpPr>
        <p:spPr/>
        <p:txBody>
          <a:bodyPr/>
          <a:lstStyle/>
          <a:p>
            <a:r>
              <a:rPr lang="en-US" dirty="0" smtClean="0"/>
              <a:t>Eyes are responsible for this</a:t>
            </a:r>
          </a:p>
          <a:p>
            <a:r>
              <a:rPr lang="en-US" dirty="0" smtClean="0"/>
              <a:t>White and blue light – SAD Treatment uses</a:t>
            </a:r>
          </a:p>
          <a:p>
            <a:r>
              <a:rPr lang="en-US" dirty="0" smtClean="0"/>
              <a:t>Red Lights – candles </a:t>
            </a:r>
            <a:r>
              <a:rPr lang="en-US" dirty="0" err="1" smtClean="0"/>
              <a:t>etc</a:t>
            </a:r>
            <a:r>
              <a:rPr lang="en-US" dirty="0" smtClean="0"/>
              <a:t> </a:t>
            </a:r>
          </a:p>
          <a:p>
            <a:r>
              <a:rPr lang="en-US" dirty="0" smtClean="0"/>
              <a:t>Sleep helps the nervous system repair due to a temporary state of paralysis.</a:t>
            </a:r>
          </a:p>
          <a:p>
            <a:r>
              <a:rPr lang="en-US" dirty="0" smtClean="0"/>
              <a:t>Blue light hitting the eye suppresses melatonin</a:t>
            </a:r>
          </a:p>
          <a:p>
            <a:r>
              <a:rPr lang="en-US" dirty="0" smtClean="0"/>
              <a:t>Proper rest increases melatonin and </a:t>
            </a:r>
            <a:r>
              <a:rPr lang="en-US" dirty="0" err="1" smtClean="0"/>
              <a:t>Hgh</a:t>
            </a:r>
            <a:endParaRPr lang="en-US" dirty="0"/>
          </a:p>
          <a:p>
            <a:pPr marL="0" indent="0">
              <a:buNone/>
            </a:pPr>
            <a:endParaRPr lang="en-US" dirty="0"/>
          </a:p>
        </p:txBody>
      </p:sp>
    </p:spTree>
    <p:extLst>
      <p:ext uri="{BB962C8B-B14F-4D97-AF65-F5344CB8AC3E}">
        <p14:creationId xmlns:p14="http://schemas.microsoft.com/office/powerpoint/2010/main" val="922413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sleep</a:t>
            </a:r>
            <a:endParaRPr lang="en-US" dirty="0"/>
          </a:p>
        </p:txBody>
      </p:sp>
      <p:sp>
        <p:nvSpPr>
          <p:cNvPr id="3" name="Content Placeholder 2"/>
          <p:cNvSpPr>
            <a:spLocks noGrp="1"/>
          </p:cNvSpPr>
          <p:nvPr>
            <p:ph idx="1"/>
          </p:nvPr>
        </p:nvSpPr>
        <p:spPr/>
        <p:txBody>
          <a:bodyPr>
            <a:normAutofit lnSpcReduction="10000"/>
          </a:bodyPr>
          <a:lstStyle/>
          <a:p>
            <a:r>
              <a:rPr lang="en-US" dirty="0" smtClean="0"/>
              <a:t>REM- rapid eye movement (40-60 </a:t>
            </a:r>
            <a:r>
              <a:rPr lang="en-US" dirty="0" err="1" smtClean="0"/>
              <a:t>mins</a:t>
            </a:r>
            <a:r>
              <a:rPr lang="en-US" dirty="0" smtClean="0"/>
              <a:t> after going to bed)</a:t>
            </a:r>
          </a:p>
          <a:p>
            <a:r>
              <a:rPr lang="en-US" dirty="0" smtClean="0"/>
              <a:t>Environmental distractions, lifestyle issues and nutritional interactions can make it difficult for people to transition to this part of the sleep cycle.</a:t>
            </a:r>
          </a:p>
          <a:p>
            <a:r>
              <a:rPr lang="en-US" dirty="0" smtClean="0"/>
              <a:t>Light Non- REM sleep- semi awake semi asleep, easily disturbed. You go from deep to light , deep to light</a:t>
            </a:r>
            <a:endParaRPr lang="en-US" dirty="0" smtClean="0"/>
          </a:p>
        </p:txBody>
      </p:sp>
    </p:spTree>
    <p:extLst>
      <p:ext uri="{BB962C8B-B14F-4D97-AF65-F5344CB8AC3E}">
        <p14:creationId xmlns:p14="http://schemas.microsoft.com/office/powerpoint/2010/main" val="2161355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Gut Health and Pills n Powder based diets</a:t>
            </a:r>
            <a:endParaRPr lang="en-US" dirty="0"/>
          </a:p>
        </p:txBody>
      </p:sp>
      <p:sp>
        <p:nvSpPr>
          <p:cNvPr id="3" name="Content Placeholder 2"/>
          <p:cNvSpPr>
            <a:spLocks noGrp="1"/>
          </p:cNvSpPr>
          <p:nvPr>
            <p:ph idx="1"/>
          </p:nvPr>
        </p:nvSpPr>
        <p:spPr/>
        <p:txBody>
          <a:bodyPr/>
          <a:lstStyle/>
          <a:p>
            <a:r>
              <a:rPr lang="en-US" dirty="0" smtClean="0"/>
              <a:t>Lack of </a:t>
            </a:r>
            <a:r>
              <a:rPr lang="en-US" dirty="0" err="1" smtClean="0"/>
              <a:t>fibre</a:t>
            </a:r>
            <a:r>
              <a:rPr lang="en-US" dirty="0" smtClean="0"/>
              <a:t> will cause a problem with digestion but also with vitamin uptake.</a:t>
            </a:r>
          </a:p>
          <a:p>
            <a:r>
              <a:rPr lang="en-US" dirty="0" smtClean="0"/>
              <a:t>Ideal “shake” from natural sources come in the form of greens drinks:</a:t>
            </a:r>
          </a:p>
          <a:p>
            <a:r>
              <a:rPr lang="en-US" dirty="0" smtClean="0"/>
              <a:t>Hydrate/salts/ insoluble </a:t>
            </a:r>
            <a:r>
              <a:rPr lang="en-US" dirty="0" err="1" smtClean="0"/>
              <a:t>fibre</a:t>
            </a:r>
            <a:r>
              <a:rPr lang="en-US" dirty="0" smtClean="0"/>
              <a:t>/soluble </a:t>
            </a:r>
            <a:r>
              <a:rPr lang="en-US" dirty="0" err="1" smtClean="0"/>
              <a:t>fibre</a:t>
            </a:r>
            <a:endParaRPr lang="en-US" dirty="0" smtClean="0"/>
          </a:p>
          <a:p>
            <a:r>
              <a:rPr lang="en-US" dirty="0" smtClean="0"/>
              <a:t>Add ginger/carrots/cucumber/berries </a:t>
            </a:r>
            <a:r>
              <a:rPr lang="en-US" dirty="0" err="1" smtClean="0"/>
              <a:t>etc</a:t>
            </a:r>
            <a:endParaRPr lang="en-US" dirty="0" smtClean="0"/>
          </a:p>
          <a:p>
            <a:r>
              <a:rPr lang="en-US" dirty="0" smtClean="0"/>
              <a:t>There is a HUGE difference between a “supplement” and a “meal replacement”.</a:t>
            </a:r>
          </a:p>
          <a:p>
            <a:endParaRPr lang="en-US" dirty="0" smtClean="0"/>
          </a:p>
          <a:p>
            <a:endParaRPr lang="en-US" dirty="0" smtClean="0"/>
          </a:p>
          <a:p>
            <a:endParaRPr lang="en-US" dirty="0"/>
          </a:p>
        </p:txBody>
      </p:sp>
    </p:spTree>
    <p:extLst>
      <p:ext uri="{BB962C8B-B14F-4D97-AF65-F5344CB8AC3E}">
        <p14:creationId xmlns:p14="http://schemas.microsoft.com/office/powerpoint/2010/main" val="2910557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Supplementation</a:t>
            </a:r>
            <a:endParaRPr lang="en-US" dirty="0"/>
          </a:p>
        </p:txBody>
      </p:sp>
      <p:sp>
        <p:nvSpPr>
          <p:cNvPr id="3" name="Content Placeholder 2"/>
          <p:cNvSpPr>
            <a:spLocks noGrp="1"/>
          </p:cNvSpPr>
          <p:nvPr>
            <p:ph idx="1"/>
          </p:nvPr>
        </p:nvSpPr>
        <p:spPr/>
        <p:txBody>
          <a:bodyPr/>
          <a:lstStyle/>
          <a:p>
            <a:r>
              <a:rPr lang="en-GB" b="1" dirty="0"/>
              <a:t>Supplement </a:t>
            </a:r>
            <a:r>
              <a:rPr lang="en-GB" dirty="0"/>
              <a:t>– ‘</a:t>
            </a:r>
            <a:r>
              <a:rPr lang="en-GB" i="1" dirty="0"/>
              <a:t>A thing added to something else in order to complete or enhance it’</a:t>
            </a:r>
            <a:endParaRPr lang="en-GB" dirty="0"/>
          </a:p>
          <a:p>
            <a:r>
              <a:rPr lang="en-GB" dirty="0"/>
              <a:t>We use supplements with clients to enhance their diet, or to improve their performance and also to fill in gaps in their diet that may be caused by illness or lifestyle choices.</a:t>
            </a:r>
          </a:p>
          <a:p>
            <a:endParaRPr lang="en-US" dirty="0"/>
          </a:p>
        </p:txBody>
      </p:sp>
    </p:spTree>
    <p:extLst>
      <p:ext uri="{BB962C8B-B14F-4D97-AF65-F5344CB8AC3E}">
        <p14:creationId xmlns:p14="http://schemas.microsoft.com/office/powerpoint/2010/main" val="3907372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Types Of Supplements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a:t>We can group supplements into various categories, broadly speaking there can be three of these.</a:t>
            </a:r>
          </a:p>
          <a:p>
            <a:pPr marL="514350" lvl="0" indent="-514350">
              <a:buFont typeface="+mj-lt"/>
              <a:buAutoNum type="arabicPeriod"/>
            </a:pPr>
            <a:r>
              <a:rPr lang="en-GB" dirty="0"/>
              <a:t>Ergogenic aids</a:t>
            </a:r>
          </a:p>
          <a:p>
            <a:pPr marL="514350" lvl="0" indent="-514350">
              <a:buFont typeface="+mj-lt"/>
              <a:buAutoNum type="arabicPeriod"/>
            </a:pPr>
            <a:r>
              <a:rPr lang="en-GB" dirty="0"/>
              <a:t>Recovery aids</a:t>
            </a:r>
          </a:p>
          <a:p>
            <a:pPr marL="514350" lvl="0" indent="-514350">
              <a:buFont typeface="+mj-lt"/>
              <a:buAutoNum type="arabicPeriod"/>
            </a:pPr>
            <a:r>
              <a:rPr lang="en-GB" dirty="0"/>
              <a:t>Healthful </a:t>
            </a:r>
            <a:r>
              <a:rPr lang="en-GB" dirty="0" smtClean="0"/>
              <a:t>supplement</a:t>
            </a:r>
          </a:p>
          <a:p>
            <a:pPr marL="0" lvl="0" indent="0">
              <a:buNone/>
            </a:pPr>
            <a:endParaRPr lang="en-GB" dirty="0"/>
          </a:p>
          <a:p>
            <a:r>
              <a:rPr lang="en-GB" dirty="0"/>
              <a:t>Supplements that help us perform better, improve our recovery or ability to handle the strains of training and lifestyle and supplements that support the everyday working of our body.</a:t>
            </a:r>
          </a:p>
          <a:p>
            <a:endParaRPr lang="en-US" dirty="0"/>
          </a:p>
        </p:txBody>
      </p:sp>
    </p:spTree>
    <p:extLst>
      <p:ext uri="{BB962C8B-B14F-4D97-AF65-F5344CB8AC3E}">
        <p14:creationId xmlns:p14="http://schemas.microsoft.com/office/powerpoint/2010/main" val="2568285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Supportive Nutrition</a:t>
            </a:r>
            <a:endParaRPr lang="en-US" dirty="0"/>
          </a:p>
        </p:txBody>
      </p:sp>
      <p:sp>
        <p:nvSpPr>
          <p:cNvPr id="3" name="Content Placeholder 2"/>
          <p:cNvSpPr>
            <a:spLocks noGrp="1"/>
          </p:cNvSpPr>
          <p:nvPr>
            <p:ph idx="1"/>
          </p:nvPr>
        </p:nvSpPr>
        <p:spPr/>
        <p:txBody>
          <a:bodyPr/>
          <a:lstStyle/>
          <a:p>
            <a:r>
              <a:rPr lang="en-GB" dirty="0"/>
              <a:t>Once we have done the best we can with our client’s physical diet we can look to using food supplements to further improve it, we can look at using performance enhancing supplements to improve their results from training</a:t>
            </a:r>
          </a:p>
          <a:p>
            <a:endParaRPr lang="en-US" dirty="0"/>
          </a:p>
        </p:txBody>
      </p:sp>
    </p:spTree>
    <p:extLst>
      <p:ext uri="{BB962C8B-B14F-4D97-AF65-F5344CB8AC3E}">
        <p14:creationId xmlns:p14="http://schemas.microsoft.com/office/powerpoint/2010/main" val="3864169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Needs</a:t>
            </a:r>
            <a:endParaRPr lang="en-US" dirty="0"/>
          </a:p>
        </p:txBody>
      </p:sp>
      <p:sp>
        <p:nvSpPr>
          <p:cNvPr id="3" name="Content Placeholder 2"/>
          <p:cNvSpPr>
            <a:spLocks noGrp="1"/>
          </p:cNvSpPr>
          <p:nvPr>
            <p:ph idx="1"/>
          </p:nvPr>
        </p:nvSpPr>
        <p:spPr/>
        <p:txBody>
          <a:bodyPr>
            <a:normAutofit fontScale="85000" lnSpcReduction="20000"/>
          </a:bodyPr>
          <a:lstStyle/>
          <a:p>
            <a:r>
              <a:rPr lang="en-GB" dirty="0"/>
              <a:t>And we can also start to take a look at specific health related supplements, by taking into account their lifestyle or work/like situation which may make obtaining certain nutrients difficult, such </a:t>
            </a:r>
            <a:r>
              <a:rPr lang="en-GB" dirty="0" smtClean="0"/>
              <a:t>as</a:t>
            </a:r>
          </a:p>
          <a:p>
            <a:r>
              <a:rPr lang="en-GB" dirty="0"/>
              <a:t>L</a:t>
            </a:r>
            <a:r>
              <a:rPr lang="en-GB" dirty="0" smtClean="0"/>
              <a:t>ack </a:t>
            </a:r>
            <a:r>
              <a:rPr lang="en-GB" dirty="0"/>
              <a:t>of sunlight exposure leading to vitamin D </a:t>
            </a:r>
            <a:r>
              <a:rPr lang="en-GB" dirty="0" smtClean="0"/>
              <a:t>issues</a:t>
            </a:r>
          </a:p>
          <a:p>
            <a:r>
              <a:rPr lang="en-GB" dirty="0" err="1" smtClean="0"/>
              <a:t>Tulsi</a:t>
            </a:r>
            <a:r>
              <a:rPr lang="en-GB" dirty="0" smtClean="0"/>
              <a:t> Tea and </a:t>
            </a:r>
            <a:r>
              <a:rPr lang="en-GB" dirty="0" err="1" smtClean="0"/>
              <a:t>Rhadiola</a:t>
            </a:r>
            <a:r>
              <a:rPr lang="en-GB" dirty="0" smtClean="0"/>
              <a:t>, vitamin C for excessive stress.</a:t>
            </a:r>
            <a:endParaRPr lang="en-GB" dirty="0" smtClean="0"/>
          </a:p>
          <a:p>
            <a:r>
              <a:rPr lang="en-GB" dirty="0" smtClean="0"/>
              <a:t>F</a:t>
            </a:r>
            <a:r>
              <a:rPr lang="en-GB" dirty="0" smtClean="0"/>
              <a:t>ollowing </a:t>
            </a:r>
            <a:r>
              <a:rPr lang="en-GB" dirty="0"/>
              <a:t>a vegetarian diet and the nutrient difficulties associated with excluding certain food groups </a:t>
            </a:r>
            <a:endParaRPr lang="en-GB" dirty="0" smtClean="0"/>
          </a:p>
          <a:p>
            <a:r>
              <a:rPr lang="en-GB" dirty="0" smtClean="0"/>
              <a:t>or </a:t>
            </a:r>
            <a:r>
              <a:rPr lang="en-GB" dirty="0"/>
              <a:t>their choice of performing frequent long duration training and the impact it will have on salt/mineral levels (such as magnesium and electrolytes</a:t>
            </a:r>
            <a:r>
              <a:rPr lang="en-GB" dirty="0" smtClean="0"/>
              <a:t>), glutamin</a:t>
            </a:r>
            <a:r>
              <a:rPr lang="en-GB" dirty="0" smtClean="0"/>
              <a:t>e and Vitamin E.</a:t>
            </a:r>
            <a:endParaRPr lang="en-GB" dirty="0"/>
          </a:p>
          <a:p>
            <a:endParaRPr lang="en-US" dirty="0"/>
          </a:p>
        </p:txBody>
      </p:sp>
    </p:spTree>
    <p:extLst>
      <p:ext uri="{BB962C8B-B14F-4D97-AF65-F5344CB8AC3E}">
        <p14:creationId xmlns:p14="http://schemas.microsoft.com/office/powerpoint/2010/main" val="3046454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Start</a:t>
            </a:r>
            <a:endParaRPr lang="en-US" dirty="0"/>
          </a:p>
        </p:txBody>
      </p:sp>
      <p:sp>
        <p:nvSpPr>
          <p:cNvPr id="3" name="Content Placeholder 2"/>
          <p:cNvSpPr>
            <a:spLocks noGrp="1"/>
          </p:cNvSpPr>
          <p:nvPr>
            <p:ph idx="1"/>
          </p:nvPr>
        </p:nvSpPr>
        <p:spPr/>
        <p:txBody>
          <a:bodyPr/>
          <a:lstStyle/>
          <a:p>
            <a:r>
              <a:rPr lang="en-GB" dirty="0"/>
              <a:t>We can list all these factors in order of importance and ease of addressing and come up with a sensible, applicable and affordable supplement approach with our </a:t>
            </a:r>
            <a:r>
              <a:rPr lang="en-GB" dirty="0" smtClean="0"/>
              <a:t>clients</a:t>
            </a:r>
          </a:p>
          <a:p>
            <a:endParaRPr lang="en-GB" dirty="0"/>
          </a:p>
          <a:p>
            <a:r>
              <a:rPr lang="en-GB" dirty="0" smtClean="0"/>
              <a:t>BCAA’s</a:t>
            </a:r>
          </a:p>
          <a:p>
            <a:r>
              <a:rPr lang="en-GB" dirty="0" smtClean="0"/>
              <a:t>Fish Oils</a:t>
            </a:r>
          </a:p>
          <a:p>
            <a:r>
              <a:rPr lang="en-GB" dirty="0" smtClean="0"/>
              <a:t>Zinc and Magnesium</a:t>
            </a:r>
            <a:endParaRPr lang="en-GB" dirty="0"/>
          </a:p>
          <a:p>
            <a:endParaRPr lang="en-US" dirty="0"/>
          </a:p>
        </p:txBody>
      </p:sp>
    </p:spTree>
    <p:extLst>
      <p:ext uri="{BB962C8B-B14F-4D97-AF65-F5344CB8AC3E}">
        <p14:creationId xmlns:p14="http://schemas.microsoft.com/office/powerpoint/2010/main" val="2780779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Supplementation Considerations – Do We Actually Need To Supplement?</a:t>
            </a:r>
            <a:r>
              <a:rPr lang="en-GB" sz="5400" dirty="0" smtClean="0"/>
              <a:t/>
            </a:r>
            <a:br>
              <a:rPr lang="en-GB" sz="5400" dirty="0" smtClean="0"/>
            </a:br>
            <a:endParaRPr lang="en-US" dirty="0"/>
          </a:p>
        </p:txBody>
      </p:sp>
      <p:sp>
        <p:nvSpPr>
          <p:cNvPr id="3" name="Content Placeholder 2"/>
          <p:cNvSpPr>
            <a:spLocks noGrp="1"/>
          </p:cNvSpPr>
          <p:nvPr>
            <p:ph idx="1"/>
          </p:nvPr>
        </p:nvSpPr>
        <p:spPr/>
        <p:txBody>
          <a:bodyPr>
            <a:normAutofit fontScale="92500" lnSpcReduction="20000"/>
          </a:bodyPr>
          <a:lstStyle/>
          <a:p>
            <a:pPr lvl="0"/>
            <a:r>
              <a:rPr lang="en-GB" dirty="0" smtClean="0"/>
              <a:t>Activity </a:t>
            </a:r>
            <a:r>
              <a:rPr lang="en-GB" dirty="0"/>
              <a:t>levels</a:t>
            </a:r>
            <a:endParaRPr lang="en-GB" sz="4000" dirty="0"/>
          </a:p>
          <a:p>
            <a:pPr lvl="1"/>
            <a:r>
              <a:rPr lang="en-GB" dirty="0"/>
              <a:t>An active client will use more minerals/salts and put more stress on their system</a:t>
            </a:r>
            <a:endParaRPr lang="en-GB" sz="3600" dirty="0"/>
          </a:p>
          <a:p>
            <a:pPr lvl="1"/>
            <a:r>
              <a:rPr lang="en-GB" dirty="0"/>
              <a:t>Lower activity levels do not </a:t>
            </a:r>
            <a:r>
              <a:rPr lang="en-GB" dirty="0" smtClean="0"/>
              <a:t>normally warrant supplementation (rarely recommended)</a:t>
            </a:r>
            <a:endParaRPr lang="en-GB" sz="3600" dirty="0"/>
          </a:p>
          <a:p>
            <a:pPr lvl="0"/>
            <a:r>
              <a:rPr lang="en-GB" dirty="0"/>
              <a:t>Food intake</a:t>
            </a:r>
            <a:endParaRPr lang="en-GB" sz="4000" dirty="0"/>
          </a:p>
          <a:p>
            <a:pPr lvl="1"/>
            <a:r>
              <a:rPr lang="en-GB" dirty="0"/>
              <a:t>When maintaining a deficit, we put ourselves in a state of reduced intake and potentially lower essential nutrients</a:t>
            </a:r>
            <a:endParaRPr lang="en-GB" sz="3600" dirty="0"/>
          </a:p>
          <a:p>
            <a:pPr lvl="1"/>
            <a:r>
              <a:rPr lang="en-GB" dirty="0"/>
              <a:t>Someone eating a wide variety of foods may only require the bare minimum of supplementation based on their activity choices</a:t>
            </a:r>
            <a:endParaRPr lang="en-GB" sz="3600" dirty="0"/>
          </a:p>
          <a:p>
            <a:endParaRPr lang="en-US" dirty="0"/>
          </a:p>
        </p:txBody>
      </p:sp>
    </p:spTree>
    <p:extLst>
      <p:ext uri="{BB962C8B-B14F-4D97-AF65-F5344CB8AC3E}">
        <p14:creationId xmlns:p14="http://schemas.microsoft.com/office/powerpoint/2010/main" val="2880292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 Needs</a:t>
            </a:r>
            <a:endParaRPr lang="en-US" dirty="0"/>
          </a:p>
        </p:txBody>
      </p:sp>
      <p:sp>
        <p:nvSpPr>
          <p:cNvPr id="3" name="Content Placeholder 2"/>
          <p:cNvSpPr>
            <a:spLocks noGrp="1"/>
          </p:cNvSpPr>
          <p:nvPr>
            <p:ph idx="1"/>
          </p:nvPr>
        </p:nvSpPr>
        <p:spPr/>
        <p:txBody>
          <a:bodyPr>
            <a:normAutofit fontScale="85000" lnSpcReduction="20000"/>
          </a:bodyPr>
          <a:lstStyle/>
          <a:p>
            <a:pPr lvl="0"/>
            <a:r>
              <a:rPr lang="en-GB" dirty="0" smtClean="0"/>
              <a:t>Appetite related</a:t>
            </a:r>
            <a:endParaRPr lang="en-GB" sz="4000" dirty="0" smtClean="0"/>
          </a:p>
          <a:p>
            <a:pPr lvl="1"/>
            <a:r>
              <a:rPr lang="en-GB" dirty="0" smtClean="0"/>
              <a:t>Increased protein and carbohydrate intakes can be difficult for some</a:t>
            </a:r>
            <a:endParaRPr lang="en-GB" sz="3600" dirty="0" smtClean="0"/>
          </a:p>
          <a:p>
            <a:pPr lvl="0"/>
            <a:r>
              <a:rPr lang="en-GB" dirty="0" smtClean="0"/>
              <a:t>Lifestyle</a:t>
            </a:r>
            <a:endParaRPr lang="en-GB" sz="4000" dirty="0" smtClean="0"/>
          </a:p>
          <a:p>
            <a:pPr lvl="1"/>
            <a:r>
              <a:rPr lang="en-GB" dirty="0" smtClean="0"/>
              <a:t>Supplementation can help manage </a:t>
            </a:r>
            <a:r>
              <a:rPr lang="en-GB" dirty="0" smtClean="0"/>
              <a:t>stresses (</a:t>
            </a:r>
            <a:r>
              <a:rPr lang="en-GB" dirty="0" err="1" smtClean="0"/>
              <a:t>adaptogens</a:t>
            </a:r>
            <a:r>
              <a:rPr lang="en-GB" dirty="0" smtClean="0"/>
              <a:t>)</a:t>
            </a:r>
            <a:endParaRPr lang="en-GB" sz="3600" dirty="0" smtClean="0"/>
          </a:p>
          <a:p>
            <a:pPr lvl="1"/>
            <a:r>
              <a:rPr lang="en-GB" dirty="0" smtClean="0"/>
              <a:t>Combat habits such as being indoors all the time</a:t>
            </a:r>
            <a:endParaRPr lang="en-GB" sz="3600" dirty="0" smtClean="0"/>
          </a:p>
          <a:p>
            <a:pPr lvl="1"/>
            <a:r>
              <a:rPr lang="en-GB" dirty="0" smtClean="0"/>
              <a:t>Smoking can increase needs for iron in the </a:t>
            </a:r>
            <a:r>
              <a:rPr lang="en-GB" dirty="0" smtClean="0"/>
              <a:t>diet (we don</a:t>
            </a:r>
            <a:r>
              <a:rPr lang="fr-FR" dirty="0" smtClean="0"/>
              <a:t>’</a:t>
            </a:r>
            <a:r>
              <a:rPr lang="en-GB" dirty="0" smtClean="0"/>
              <a:t>t tak</a:t>
            </a:r>
            <a:r>
              <a:rPr lang="en-GB" dirty="0" smtClean="0"/>
              <a:t>e on smokers unless they are giving up at the same time)</a:t>
            </a:r>
            <a:endParaRPr lang="en-GB" sz="3600" dirty="0" smtClean="0"/>
          </a:p>
          <a:p>
            <a:pPr lvl="0"/>
            <a:r>
              <a:rPr lang="en-GB" dirty="0" smtClean="0"/>
              <a:t>Allergy/Intolerance</a:t>
            </a:r>
            <a:endParaRPr lang="en-GB" sz="4000" dirty="0" smtClean="0"/>
          </a:p>
          <a:p>
            <a:pPr lvl="1"/>
            <a:r>
              <a:rPr lang="en-GB" dirty="0" smtClean="0"/>
              <a:t>Certain pathologies effect nutrient </a:t>
            </a:r>
            <a:r>
              <a:rPr lang="en-GB" dirty="0" smtClean="0"/>
              <a:t>uptake (coeliac)</a:t>
            </a:r>
            <a:endParaRPr lang="en-GB" sz="3600" dirty="0" smtClean="0"/>
          </a:p>
          <a:p>
            <a:pPr lvl="1"/>
            <a:r>
              <a:rPr lang="en-GB" dirty="0" smtClean="0"/>
              <a:t>Vegetarianism </a:t>
            </a:r>
            <a:r>
              <a:rPr lang="en-GB" dirty="0" smtClean="0"/>
              <a:t>might make B-Vitamins a concern</a:t>
            </a:r>
            <a:endParaRPr lang="en-GB" sz="3600" dirty="0" smtClean="0"/>
          </a:p>
          <a:p>
            <a:endParaRPr lang="en-US" dirty="0"/>
          </a:p>
        </p:txBody>
      </p:sp>
    </p:spTree>
    <p:extLst>
      <p:ext uri="{BB962C8B-B14F-4D97-AF65-F5344CB8AC3E}">
        <p14:creationId xmlns:p14="http://schemas.microsoft.com/office/powerpoint/2010/main" val="2219377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dirty="0">
                <a:latin typeface="Calibri" charset="0"/>
              </a:rPr>
              <a:t>But....I am like you!</a:t>
            </a:r>
          </a:p>
        </p:txBody>
      </p:sp>
      <p:pic>
        <p:nvPicPr>
          <p:cNvPr id="7171"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186487" y="2423445"/>
            <a:ext cx="2957513" cy="2278062"/>
          </a:xfrm>
          <a:noFill/>
        </p:spPr>
      </p:pic>
      <p:sp>
        <p:nvSpPr>
          <p:cNvPr id="7172" name="TextBox 6"/>
          <p:cNvSpPr txBox="1">
            <a:spLocks noChangeArrowheads="1"/>
          </p:cNvSpPr>
          <p:nvPr/>
        </p:nvSpPr>
        <p:spPr bwMode="auto">
          <a:xfrm>
            <a:off x="611188" y="2801412"/>
            <a:ext cx="3744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dirty="0"/>
              <a:t>I too...like the sugary snacks</a:t>
            </a:r>
          </a:p>
        </p:txBody>
      </p:sp>
      <p:cxnSp>
        <p:nvCxnSpPr>
          <p:cNvPr id="9" name="Straight Arrow Connector 8"/>
          <p:cNvCxnSpPr/>
          <p:nvPr/>
        </p:nvCxnSpPr>
        <p:spPr>
          <a:xfrm>
            <a:off x="3217346" y="3772869"/>
            <a:ext cx="2969141" cy="73025"/>
          </a:xfrm>
          <a:prstGeom prst="straightConnector1">
            <a:avLst/>
          </a:prstGeom>
          <a:ln w="152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74" name="TextBox 9"/>
          <p:cNvSpPr txBox="1">
            <a:spLocks noChangeArrowheads="1"/>
          </p:cNvSpPr>
          <p:nvPr/>
        </p:nvSpPr>
        <p:spPr bwMode="auto">
          <a:xfrm>
            <a:off x="684213" y="3392409"/>
            <a:ext cx="1943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dirty="0"/>
              <a:t>There’s my weakness right </a:t>
            </a:r>
            <a:r>
              <a:rPr lang="en-GB" dirty="0" smtClean="0"/>
              <a:t>there</a:t>
            </a:r>
          </a:p>
          <a:p>
            <a:pPr eaLnBrk="1" hangingPunct="1"/>
            <a:endParaRPr lang="en-GB" dirty="0"/>
          </a:p>
        </p:txBody>
      </p:sp>
      <p:sp>
        <p:nvSpPr>
          <p:cNvPr id="2" name="TextBox 1"/>
          <p:cNvSpPr txBox="1"/>
          <p:nvPr/>
        </p:nvSpPr>
        <p:spPr>
          <a:xfrm>
            <a:off x="611188" y="1409812"/>
            <a:ext cx="6121400" cy="923330"/>
          </a:xfrm>
          <a:prstGeom prst="rect">
            <a:avLst/>
          </a:prstGeom>
          <a:noFill/>
        </p:spPr>
        <p:txBody>
          <a:bodyPr wrap="square" rtlCol="0">
            <a:spAutoFit/>
          </a:bodyPr>
          <a:lstStyle/>
          <a:p>
            <a:r>
              <a:rPr lang="en-US" dirty="0" smtClean="0"/>
              <a:t>I LOVE MY CYCLING </a:t>
            </a:r>
          </a:p>
          <a:p>
            <a:r>
              <a:rPr lang="en-US" dirty="0" smtClean="0"/>
              <a:t>I LOVE FEELING HEALTHY</a:t>
            </a:r>
          </a:p>
          <a:p>
            <a:r>
              <a:rPr lang="en-US" dirty="0" smtClean="0"/>
              <a:t>I LOVE BEING READY FOR ANY CHALLENGE</a:t>
            </a:r>
            <a:endParaRPr lang="en-US" dirty="0"/>
          </a:p>
        </p:txBody>
      </p:sp>
    </p:spTree>
    <p:extLst>
      <p:ext uri="{BB962C8B-B14F-4D97-AF65-F5344CB8AC3E}">
        <p14:creationId xmlns:p14="http://schemas.microsoft.com/office/powerpoint/2010/main" val="65562628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Supplements</a:t>
            </a:r>
            <a:endParaRPr lang="en-US"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462" y="1417638"/>
            <a:ext cx="5656262" cy="52022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6849583" y="3021273"/>
            <a:ext cx="1596953" cy="1135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301732" y="3733292"/>
            <a:ext cx="1568092" cy="1077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212145" y="3021273"/>
            <a:ext cx="1577713" cy="10006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07847" y="4310607"/>
            <a:ext cx="1950462" cy="5372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526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Your Kitchen</a:t>
            </a:r>
            <a:endParaRPr lang="en-US" dirty="0"/>
          </a:p>
        </p:txBody>
      </p:sp>
      <p:sp>
        <p:nvSpPr>
          <p:cNvPr id="3" name="Content Placeholder 2"/>
          <p:cNvSpPr>
            <a:spLocks noGrp="1"/>
          </p:cNvSpPr>
          <p:nvPr>
            <p:ph idx="1"/>
          </p:nvPr>
        </p:nvSpPr>
        <p:spPr/>
        <p:txBody>
          <a:bodyPr/>
          <a:lstStyle/>
          <a:p>
            <a:r>
              <a:rPr lang="en-US" dirty="0" err="1" smtClean="0"/>
              <a:t>Tuperware</a:t>
            </a:r>
            <a:r>
              <a:rPr lang="en-US" dirty="0" smtClean="0"/>
              <a:t> boxes for nuts and seeds</a:t>
            </a:r>
          </a:p>
          <a:p>
            <a:r>
              <a:rPr lang="en-US" dirty="0" smtClean="0"/>
              <a:t>Water bottles (600ml minimum)</a:t>
            </a:r>
          </a:p>
          <a:p>
            <a:r>
              <a:rPr lang="en-US" dirty="0" smtClean="0"/>
              <a:t>Get coconut or macadamia nut oil for cooking</a:t>
            </a:r>
          </a:p>
          <a:p>
            <a:r>
              <a:rPr lang="en-US" dirty="0" smtClean="0"/>
              <a:t>Olive oil for dressings</a:t>
            </a:r>
          </a:p>
          <a:p>
            <a:r>
              <a:rPr lang="en-US" dirty="0" err="1" smtClean="0"/>
              <a:t>Nutribullet</a:t>
            </a:r>
            <a:r>
              <a:rPr lang="en-US" dirty="0" smtClean="0"/>
              <a:t>/blender</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22635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Sources of Protein</a:t>
            </a:r>
            <a:endParaRPr lang="en-US" dirty="0"/>
          </a:p>
        </p:txBody>
      </p:sp>
      <p:sp>
        <p:nvSpPr>
          <p:cNvPr id="3" name="Content Placeholder 2"/>
          <p:cNvSpPr>
            <a:spLocks noGrp="1"/>
          </p:cNvSpPr>
          <p:nvPr>
            <p:ph idx="1"/>
          </p:nvPr>
        </p:nvSpPr>
        <p:spPr/>
        <p:txBody>
          <a:bodyPr/>
          <a:lstStyle/>
          <a:p>
            <a:r>
              <a:rPr lang="en-US" dirty="0" smtClean="0"/>
              <a:t>Chicken</a:t>
            </a:r>
          </a:p>
          <a:p>
            <a:r>
              <a:rPr lang="en-US" dirty="0" smtClean="0"/>
              <a:t>Turkey</a:t>
            </a:r>
          </a:p>
          <a:p>
            <a:r>
              <a:rPr lang="en-US" dirty="0" smtClean="0"/>
              <a:t>Fish- salmon, </a:t>
            </a:r>
            <a:r>
              <a:rPr lang="en-US" dirty="0" err="1" smtClean="0"/>
              <a:t>makerel</a:t>
            </a:r>
            <a:r>
              <a:rPr lang="en-US" dirty="0" smtClean="0"/>
              <a:t>, oily fish</a:t>
            </a:r>
          </a:p>
          <a:p>
            <a:r>
              <a:rPr lang="en-US" dirty="0" smtClean="0"/>
              <a:t>Beef</a:t>
            </a:r>
          </a:p>
          <a:p>
            <a:r>
              <a:rPr lang="en-US" dirty="0" smtClean="0"/>
              <a:t>Beans- chickpeas, </a:t>
            </a:r>
          </a:p>
          <a:p>
            <a:r>
              <a:rPr lang="en-US" dirty="0" smtClean="0"/>
              <a:t>Quinoa</a:t>
            </a:r>
          </a:p>
          <a:p>
            <a:r>
              <a:rPr lang="en-US" dirty="0" smtClean="0"/>
              <a:t>Eggs</a:t>
            </a:r>
          </a:p>
          <a:p>
            <a:pPr marL="0" indent="0">
              <a:buNone/>
            </a:pPr>
            <a:endParaRPr lang="en-US" dirty="0" smtClean="0"/>
          </a:p>
          <a:p>
            <a:endParaRPr lang="en-US" dirty="0" smtClean="0"/>
          </a:p>
          <a:p>
            <a:endParaRPr lang="en-US" dirty="0" smtClean="0"/>
          </a:p>
        </p:txBody>
      </p:sp>
      <p:pic>
        <p:nvPicPr>
          <p:cNvPr id="4" name="Picture 3" descr="goodprotei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155" y="3809180"/>
            <a:ext cx="4144645" cy="2818968"/>
          </a:xfrm>
          <a:prstGeom prst="rect">
            <a:avLst/>
          </a:prstGeom>
        </p:spPr>
      </p:pic>
    </p:spTree>
    <p:extLst>
      <p:ext uri="{BB962C8B-B14F-4D97-AF65-F5344CB8AC3E}">
        <p14:creationId xmlns:p14="http://schemas.microsoft.com/office/powerpoint/2010/main" val="526432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Sources Of Carbohydrates</a:t>
            </a:r>
            <a:endParaRPr lang="en-US" dirty="0"/>
          </a:p>
        </p:txBody>
      </p:sp>
      <p:sp>
        <p:nvSpPr>
          <p:cNvPr id="3" name="Content Placeholder 2"/>
          <p:cNvSpPr>
            <a:spLocks noGrp="1"/>
          </p:cNvSpPr>
          <p:nvPr>
            <p:ph idx="1"/>
          </p:nvPr>
        </p:nvSpPr>
        <p:spPr/>
        <p:txBody>
          <a:bodyPr/>
          <a:lstStyle/>
          <a:p>
            <a:r>
              <a:rPr lang="en-US" dirty="0" smtClean="0"/>
              <a:t>Brown rice</a:t>
            </a:r>
          </a:p>
          <a:p>
            <a:r>
              <a:rPr lang="en-US" dirty="0" smtClean="0"/>
              <a:t>Sweet potato</a:t>
            </a:r>
          </a:p>
          <a:p>
            <a:r>
              <a:rPr lang="en-US" dirty="0" smtClean="0"/>
              <a:t>Basmati rice</a:t>
            </a:r>
          </a:p>
          <a:p>
            <a:r>
              <a:rPr lang="en-US" dirty="0" smtClean="0"/>
              <a:t>Quinoa</a:t>
            </a:r>
          </a:p>
          <a:p>
            <a:r>
              <a:rPr lang="en-US" dirty="0" smtClean="0"/>
              <a:t>Oats</a:t>
            </a:r>
          </a:p>
          <a:p>
            <a:r>
              <a:rPr lang="en-US" dirty="0" smtClean="0"/>
              <a:t>Lentils</a:t>
            </a:r>
          </a:p>
          <a:p>
            <a:r>
              <a:rPr lang="en-US" dirty="0" smtClean="0"/>
              <a:t>Fruit and veggies</a:t>
            </a:r>
          </a:p>
        </p:txBody>
      </p:sp>
      <p:pic>
        <p:nvPicPr>
          <p:cNvPr id="4" name="Picture 3" descr="paleocarb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899" y="1417638"/>
            <a:ext cx="4992901" cy="3739856"/>
          </a:xfrm>
          <a:prstGeom prst="rect">
            <a:avLst/>
          </a:prstGeom>
        </p:spPr>
      </p:pic>
    </p:spTree>
    <p:extLst>
      <p:ext uri="{BB962C8B-B14F-4D97-AF65-F5344CB8AC3E}">
        <p14:creationId xmlns:p14="http://schemas.microsoft.com/office/powerpoint/2010/main" val="3524795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Sources Of Fats</a:t>
            </a:r>
            <a:endParaRPr lang="en-US" dirty="0"/>
          </a:p>
        </p:txBody>
      </p:sp>
      <p:sp>
        <p:nvSpPr>
          <p:cNvPr id="3" name="Content Placeholder 2"/>
          <p:cNvSpPr>
            <a:spLocks noGrp="1"/>
          </p:cNvSpPr>
          <p:nvPr>
            <p:ph idx="1"/>
          </p:nvPr>
        </p:nvSpPr>
        <p:spPr/>
        <p:txBody>
          <a:bodyPr/>
          <a:lstStyle/>
          <a:p>
            <a:r>
              <a:rPr lang="en-US" dirty="0" smtClean="0"/>
              <a:t>Avocado</a:t>
            </a:r>
          </a:p>
          <a:p>
            <a:r>
              <a:rPr lang="en-US" dirty="0" smtClean="0"/>
              <a:t>Almonds</a:t>
            </a:r>
          </a:p>
          <a:p>
            <a:r>
              <a:rPr lang="en-US" dirty="0" smtClean="0"/>
              <a:t>Brazil nuts</a:t>
            </a:r>
          </a:p>
          <a:p>
            <a:r>
              <a:rPr lang="en-US" dirty="0" smtClean="0"/>
              <a:t>Pine nuts</a:t>
            </a:r>
          </a:p>
          <a:p>
            <a:r>
              <a:rPr lang="en-US" dirty="0" smtClean="0"/>
              <a:t>Pumpkin seeds</a:t>
            </a:r>
          </a:p>
          <a:p>
            <a:r>
              <a:rPr lang="en-US" dirty="0" smtClean="0"/>
              <a:t>Sunflower seeds</a:t>
            </a:r>
          </a:p>
          <a:p>
            <a:r>
              <a:rPr lang="en-US" dirty="0" smtClean="0"/>
              <a:t>Cashew nuts</a:t>
            </a:r>
            <a:endParaRPr lang="en-US" dirty="0"/>
          </a:p>
        </p:txBody>
      </p:sp>
      <p:pic>
        <p:nvPicPr>
          <p:cNvPr id="4" name="Picture 3" descr="goodfa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563" y="1890094"/>
            <a:ext cx="4609437" cy="3192462"/>
          </a:xfrm>
          <a:prstGeom prst="rect">
            <a:avLst/>
          </a:prstGeom>
        </p:spPr>
      </p:pic>
    </p:spTree>
    <p:extLst>
      <p:ext uri="{BB962C8B-B14F-4D97-AF65-F5344CB8AC3E}">
        <p14:creationId xmlns:p14="http://schemas.microsoft.com/office/powerpoint/2010/main" val="435548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314"/>
            <a:ext cx="8229600" cy="1143000"/>
          </a:xfrm>
        </p:spPr>
        <p:txBody>
          <a:bodyPr>
            <a:normAutofit fontScale="90000"/>
          </a:bodyPr>
          <a:lstStyle/>
          <a:p>
            <a:r>
              <a:rPr lang="en-US" dirty="0" smtClean="0"/>
              <a:t>Foods That Should Always Be In Stock</a:t>
            </a:r>
            <a:endParaRPr lang="en-US" dirty="0"/>
          </a:p>
        </p:txBody>
      </p:sp>
      <p:sp>
        <p:nvSpPr>
          <p:cNvPr id="3" name="Content Placeholder 2"/>
          <p:cNvSpPr>
            <a:spLocks noGrp="1"/>
          </p:cNvSpPr>
          <p:nvPr>
            <p:ph idx="1"/>
          </p:nvPr>
        </p:nvSpPr>
        <p:spPr>
          <a:xfrm>
            <a:off x="457199" y="1600200"/>
            <a:ext cx="8507629" cy="5127336"/>
          </a:xfrm>
        </p:spPr>
        <p:txBody>
          <a:bodyPr numCol="2">
            <a:normAutofit fontScale="32500" lnSpcReduction="20000"/>
          </a:bodyPr>
          <a:lstStyle/>
          <a:p>
            <a:pPr marL="0" indent="0">
              <a:buNone/>
            </a:pPr>
            <a:r>
              <a:rPr lang="en-GB" dirty="0"/>
              <a:t> </a:t>
            </a:r>
          </a:p>
          <a:p>
            <a:pPr lvl="0">
              <a:buFont typeface="Wingdings" charset="2"/>
              <a:buChar char="ü"/>
            </a:pPr>
            <a:r>
              <a:rPr lang="en-US" sz="4900" dirty="0"/>
              <a:t>1 dozen eggs </a:t>
            </a:r>
            <a:endParaRPr lang="en-GB" sz="4900" dirty="0"/>
          </a:p>
          <a:p>
            <a:pPr lvl="0">
              <a:buFont typeface="Wingdings" charset="2"/>
              <a:buChar char="ü"/>
            </a:pPr>
            <a:r>
              <a:rPr lang="en-US" sz="4900" dirty="0"/>
              <a:t>1 red </a:t>
            </a:r>
            <a:r>
              <a:rPr lang="en-US" sz="4900" dirty="0" smtClean="0"/>
              <a:t>pepper</a:t>
            </a:r>
            <a:r>
              <a:rPr lang="en-US" sz="4900" dirty="0"/>
              <a:t> </a:t>
            </a:r>
            <a:endParaRPr lang="en-GB" sz="4900" dirty="0"/>
          </a:p>
          <a:p>
            <a:pPr lvl="0">
              <a:buFont typeface="Wingdings" charset="2"/>
              <a:buChar char="ü"/>
            </a:pPr>
            <a:r>
              <a:rPr lang="en-US" sz="4900" dirty="0"/>
              <a:t>1 small red onion </a:t>
            </a:r>
            <a:endParaRPr lang="en-GB" sz="4900" dirty="0"/>
          </a:p>
          <a:p>
            <a:pPr lvl="0">
              <a:buFont typeface="Wingdings" charset="2"/>
              <a:buChar char="ü"/>
            </a:pPr>
            <a:r>
              <a:rPr lang="en-US" sz="4900" dirty="0"/>
              <a:t>1 bag baby </a:t>
            </a:r>
            <a:r>
              <a:rPr lang="en-US" sz="4900" dirty="0" smtClean="0"/>
              <a:t>spinach</a:t>
            </a:r>
          </a:p>
          <a:p>
            <a:pPr lvl="0">
              <a:buFont typeface="Wingdings" charset="2"/>
              <a:buChar char="ü"/>
            </a:pPr>
            <a:endParaRPr lang="en-GB" sz="4900" dirty="0"/>
          </a:p>
          <a:p>
            <a:pPr lvl="0">
              <a:buFont typeface="Wingdings" charset="2"/>
              <a:buChar char="ü"/>
            </a:pPr>
            <a:r>
              <a:rPr lang="en-US" sz="4900" dirty="0"/>
              <a:t>1 </a:t>
            </a:r>
            <a:r>
              <a:rPr lang="en-US" sz="4900" dirty="0" smtClean="0"/>
              <a:t>avocado</a:t>
            </a:r>
          </a:p>
          <a:p>
            <a:pPr lvl="0">
              <a:buFont typeface="Wingdings" charset="2"/>
              <a:buChar char="ü"/>
            </a:pPr>
            <a:endParaRPr lang="en-GB" sz="4900" dirty="0"/>
          </a:p>
          <a:p>
            <a:pPr lvl="0">
              <a:buFont typeface="Wingdings" charset="2"/>
              <a:buChar char="ü"/>
            </a:pPr>
            <a:r>
              <a:rPr lang="en-US" sz="4900" dirty="0"/>
              <a:t>1 jar coconut oil </a:t>
            </a:r>
            <a:endParaRPr lang="en-GB" sz="4900" dirty="0"/>
          </a:p>
          <a:p>
            <a:pPr lvl="0">
              <a:buFont typeface="Wingdings" charset="2"/>
              <a:buChar char="ü"/>
            </a:pPr>
            <a:r>
              <a:rPr lang="en-US" sz="4900" dirty="0"/>
              <a:t>1 </a:t>
            </a:r>
            <a:r>
              <a:rPr lang="en-US" sz="4900" dirty="0" smtClean="0"/>
              <a:t>pack </a:t>
            </a:r>
            <a:r>
              <a:rPr lang="en-US" sz="4900" dirty="0"/>
              <a:t>fresh raspberries </a:t>
            </a:r>
            <a:endParaRPr lang="en-GB" sz="4900" dirty="0"/>
          </a:p>
          <a:p>
            <a:pPr lvl="0">
              <a:buFont typeface="Wingdings" charset="2"/>
              <a:buChar char="ü"/>
            </a:pPr>
            <a:r>
              <a:rPr lang="en-US" sz="4900" dirty="0"/>
              <a:t>1 </a:t>
            </a:r>
            <a:r>
              <a:rPr lang="en-US" sz="4900" dirty="0" smtClean="0"/>
              <a:t>pack </a:t>
            </a:r>
            <a:r>
              <a:rPr lang="en-US" sz="4900" dirty="0"/>
              <a:t>fresh blueberries </a:t>
            </a:r>
            <a:endParaRPr lang="en-GB" sz="4900" dirty="0"/>
          </a:p>
          <a:p>
            <a:pPr lvl="0">
              <a:buFont typeface="Wingdings" charset="2"/>
              <a:buChar char="ü"/>
            </a:pPr>
            <a:r>
              <a:rPr lang="en-US" sz="4900" dirty="0"/>
              <a:t>2 pounds lean ground beef /turkey mince or turkey steaks </a:t>
            </a:r>
            <a:endParaRPr lang="en-GB" sz="4900" dirty="0"/>
          </a:p>
          <a:p>
            <a:pPr lvl="0">
              <a:buFont typeface="Wingdings" charset="2"/>
              <a:buChar char="ü"/>
            </a:pPr>
            <a:r>
              <a:rPr lang="en-US" sz="4900" dirty="0"/>
              <a:t>1 </a:t>
            </a:r>
            <a:r>
              <a:rPr lang="en-US" sz="4900" dirty="0" smtClean="0"/>
              <a:t> broccoli</a:t>
            </a:r>
            <a:endParaRPr lang="en-GB" sz="4900" dirty="0" smtClean="0"/>
          </a:p>
          <a:p>
            <a:pPr marL="0" lvl="0" indent="0">
              <a:buNone/>
            </a:pPr>
            <a:endParaRPr lang="en-GB" sz="4900" dirty="0"/>
          </a:p>
          <a:p>
            <a:pPr lvl="0">
              <a:buFont typeface="Wingdings" charset="2"/>
              <a:buChar char="ü"/>
            </a:pPr>
            <a:r>
              <a:rPr lang="en-US" sz="4900" dirty="0" smtClean="0"/>
              <a:t>1 </a:t>
            </a:r>
            <a:r>
              <a:rPr lang="en-US" sz="4900" dirty="0"/>
              <a:t>carton unsweetened almond or oat milk </a:t>
            </a:r>
            <a:endParaRPr lang="en-GB" sz="4900" dirty="0"/>
          </a:p>
          <a:p>
            <a:pPr lvl="0">
              <a:buFont typeface="Wingdings" charset="2"/>
              <a:buChar char="ü"/>
            </a:pPr>
            <a:r>
              <a:rPr lang="en-US" sz="4900" dirty="0"/>
              <a:t>curry powder or </a:t>
            </a:r>
            <a:r>
              <a:rPr lang="en-US" sz="4900" dirty="0" err="1"/>
              <a:t>garam</a:t>
            </a:r>
            <a:r>
              <a:rPr lang="en-US" sz="4900" dirty="0"/>
              <a:t> masala</a:t>
            </a:r>
            <a:endParaRPr lang="en-GB" sz="4900" dirty="0"/>
          </a:p>
          <a:p>
            <a:pPr lvl="0">
              <a:buFont typeface="Wingdings" charset="2"/>
              <a:buChar char="ü"/>
            </a:pPr>
            <a:r>
              <a:rPr lang="en-US" sz="4900" dirty="0"/>
              <a:t>paprika </a:t>
            </a:r>
            <a:endParaRPr lang="en-GB" sz="4900" dirty="0"/>
          </a:p>
          <a:p>
            <a:pPr lvl="0">
              <a:buFont typeface="Wingdings" charset="2"/>
              <a:buChar char="ü"/>
            </a:pPr>
            <a:r>
              <a:rPr lang="en-US" sz="4900" dirty="0"/>
              <a:t>garlic </a:t>
            </a:r>
            <a:endParaRPr lang="en-GB" sz="4900" dirty="0"/>
          </a:p>
          <a:p>
            <a:pPr lvl="0">
              <a:buFont typeface="Wingdings" charset="2"/>
              <a:buChar char="ü"/>
            </a:pPr>
            <a:r>
              <a:rPr lang="en-US" sz="4900" dirty="0"/>
              <a:t>red </a:t>
            </a:r>
            <a:r>
              <a:rPr lang="en-US" sz="4900" dirty="0" err="1"/>
              <a:t>chilli</a:t>
            </a:r>
            <a:r>
              <a:rPr lang="en-US" sz="4900" dirty="0"/>
              <a:t> flakes </a:t>
            </a:r>
            <a:endParaRPr lang="en-GB" sz="4900" dirty="0"/>
          </a:p>
          <a:p>
            <a:pPr lvl="0">
              <a:buFont typeface="Wingdings" charset="2"/>
              <a:buChar char="ü"/>
            </a:pPr>
            <a:r>
              <a:rPr lang="en-US" sz="4900" dirty="0"/>
              <a:t>sea salt </a:t>
            </a:r>
            <a:endParaRPr lang="en-GB" sz="4900" dirty="0"/>
          </a:p>
          <a:p>
            <a:pPr lvl="0">
              <a:buFont typeface="Wingdings" charset="2"/>
              <a:buChar char="ü"/>
            </a:pPr>
            <a:r>
              <a:rPr lang="en-GB" sz="4900" dirty="0" smtClean="0"/>
              <a:t>P</a:t>
            </a:r>
            <a:r>
              <a:rPr lang="en-US" sz="4900" dirty="0" err="1" smtClean="0"/>
              <a:t>epper</a:t>
            </a:r>
            <a:endParaRPr lang="en-US" sz="4900" dirty="0" smtClean="0"/>
          </a:p>
          <a:p>
            <a:pPr lvl="0">
              <a:buFont typeface="Wingdings" charset="2"/>
              <a:buChar char="ü"/>
            </a:pPr>
            <a:r>
              <a:rPr lang="en-US" sz="4900" dirty="0" smtClean="0"/>
              <a:t>2 medium-sized sweet potatoes </a:t>
            </a:r>
          </a:p>
          <a:p>
            <a:pPr lvl="0">
              <a:buFont typeface="Wingdings" charset="2"/>
              <a:buChar char="ü"/>
            </a:pPr>
            <a:endParaRPr lang="en-GB" sz="4900" dirty="0" smtClean="0"/>
          </a:p>
          <a:p>
            <a:pPr lvl="0">
              <a:buFont typeface="Wingdings" charset="2"/>
              <a:buChar char="ü"/>
            </a:pPr>
            <a:r>
              <a:rPr lang="en-US" sz="4900" dirty="0" smtClean="0"/>
              <a:t>1 bottle olive oil</a:t>
            </a:r>
            <a:endParaRPr lang="en-GB" sz="4900" dirty="0" smtClean="0"/>
          </a:p>
          <a:p>
            <a:pPr lvl="0">
              <a:buFont typeface="Wingdings" charset="2"/>
              <a:buChar char="ü"/>
            </a:pPr>
            <a:r>
              <a:rPr lang="en-US" sz="4900" dirty="0" smtClean="0"/>
              <a:t> raw mixed nut mixture (pecans, cashews, macadamia, almonds)</a:t>
            </a:r>
            <a:endParaRPr lang="en-GB" sz="4900" dirty="0" smtClean="0"/>
          </a:p>
          <a:p>
            <a:pPr lvl="0">
              <a:buFont typeface="Wingdings" charset="2"/>
              <a:buChar char="ü"/>
            </a:pPr>
            <a:r>
              <a:rPr lang="en-US" sz="4900" dirty="0" smtClean="0"/>
              <a:t>1 jar almond butter </a:t>
            </a:r>
          </a:p>
          <a:p>
            <a:pPr lvl="0">
              <a:buFont typeface="Wingdings" charset="2"/>
              <a:buChar char="ü"/>
            </a:pPr>
            <a:r>
              <a:rPr lang="en-US" sz="4900" dirty="0" smtClean="0"/>
              <a:t>1 container vanilla protein powder (</a:t>
            </a:r>
            <a:r>
              <a:rPr lang="en-US" sz="4900" dirty="0" err="1" smtClean="0"/>
              <a:t>sunwarrior</a:t>
            </a:r>
            <a:r>
              <a:rPr lang="en-US" sz="4900" dirty="0" smtClean="0"/>
              <a:t>)</a:t>
            </a:r>
            <a:endParaRPr lang="en-GB" sz="4900" dirty="0" smtClean="0"/>
          </a:p>
          <a:p>
            <a:pPr lvl="0">
              <a:buFont typeface="Wingdings" charset="2"/>
              <a:buChar char="ü"/>
            </a:pPr>
            <a:r>
              <a:rPr lang="en-US" sz="4900" dirty="0" smtClean="0"/>
              <a:t>1 carton of coconut milk </a:t>
            </a:r>
            <a:endParaRPr lang="en-GB" sz="4900" dirty="0" smtClean="0"/>
          </a:p>
          <a:p>
            <a:pPr lvl="0">
              <a:buFont typeface="Wingdings" charset="2"/>
              <a:buChar char="ü"/>
            </a:pPr>
            <a:r>
              <a:rPr lang="en-US" sz="4900" dirty="0" smtClean="0"/>
              <a:t>1 bag frozen (not always) mixed berries </a:t>
            </a:r>
            <a:endParaRPr lang="en-GB" sz="4900" dirty="0" smtClean="0"/>
          </a:p>
          <a:p>
            <a:pPr lvl="0">
              <a:buFont typeface="Wingdings" charset="2"/>
              <a:buChar char="ü"/>
            </a:pPr>
            <a:endParaRPr lang="en-US" sz="4900" dirty="0" smtClean="0"/>
          </a:p>
          <a:p>
            <a:pPr lvl="0">
              <a:buFont typeface="Wingdings" charset="2"/>
              <a:buChar char="ü"/>
            </a:pPr>
            <a:endParaRPr lang="en-GB" sz="4900" dirty="0"/>
          </a:p>
          <a:p>
            <a:endParaRPr lang="en-US" dirty="0"/>
          </a:p>
        </p:txBody>
      </p:sp>
    </p:spTree>
    <p:extLst>
      <p:ext uri="{BB962C8B-B14F-4D97-AF65-F5344CB8AC3E}">
        <p14:creationId xmlns:p14="http://schemas.microsoft.com/office/powerpoint/2010/main" val="11747512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ngs-Crown.jpg"/>
          <p:cNvPicPr>
            <a:picLocks noChangeAspect="1"/>
          </p:cNvPicPr>
          <p:nvPr/>
        </p:nvPicPr>
        <p:blipFill>
          <a:blip r:embed="rId3" cstate="print"/>
          <a:stretch>
            <a:fillRect/>
          </a:stretch>
        </p:blipFill>
        <p:spPr>
          <a:xfrm>
            <a:off x="2411760" y="1268760"/>
            <a:ext cx="4492600" cy="2998599"/>
          </a:xfrm>
          <a:prstGeom prst="rect">
            <a:avLst/>
          </a:prstGeom>
        </p:spPr>
      </p:pic>
      <p:sp>
        <p:nvSpPr>
          <p:cNvPr id="2" name="Title 1"/>
          <p:cNvSpPr>
            <a:spLocks noGrp="1"/>
          </p:cNvSpPr>
          <p:nvPr>
            <p:ph type="title"/>
          </p:nvPr>
        </p:nvSpPr>
        <p:spPr/>
        <p:txBody>
          <a:bodyPr/>
          <a:lstStyle/>
          <a:p>
            <a:r>
              <a:rPr lang="en-GB" dirty="0" smtClean="0"/>
              <a:t>Nutrition Is King</a:t>
            </a:r>
            <a:endParaRPr lang="en-GB" dirty="0"/>
          </a:p>
        </p:txBody>
      </p:sp>
      <p:pic>
        <p:nvPicPr>
          <p:cNvPr id="4" name="Picture 3" descr="nutrition1.jpg"/>
          <p:cNvPicPr>
            <a:picLocks noChangeAspect="1"/>
          </p:cNvPicPr>
          <p:nvPr/>
        </p:nvPicPr>
        <p:blipFill>
          <a:blip r:embed="rId4" cstate="print"/>
          <a:stretch>
            <a:fillRect/>
          </a:stretch>
        </p:blipFill>
        <p:spPr>
          <a:xfrm>
            <a:off x="2483768" y="3645024"/>
            <a:ext cx="4464496" cy="2963950"/>
          </a:xfrm>
          <a:prstGeom prst="rect">
            <a:avLst/>
          </a:prstGeom>
        </p:spPr>
      </p:pic>
    </p:spTree>
    <p:extLst>
      <p:ext uri="{BB962C8B-B14F-4D97-AF65-F5344CB8AC3E}">
        <p14:creationId xmlns:p14="http://schemas.microsoft.com/office/powerpoint/2010/main" val="350200357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10"/>
            <a:ext cx="8229600" cy="1143000"/>
          </a:xfrm>
        </p:spPr>
        <p:txBody>
          <a:bodyPr/>
          <a:lstStyle/>
          <a:p>
            <a:r>
              <a:rPr lang="en-US" dirty="0" smtClean="0"/>
              <a:t>People Who Are Most Successful</a:t>
            </a:r>
            <a:endParaRPr lang="en-US" dirty="0"/>
          </a:p>
        </p:txBody>
      </p:sp>
      <p:sp>
        <p:nvSpPr>
          <p:cNvPr id="3" name="Content Placeholder 2"/>
          <p:cNvSpPr>
            <a:spLocks noGrp="1"/>
          </p:cNvSpPr>
          <p:nvPr>
            <p:ph idx="1"/>
          </p:nvPr>
        </p:nvSpPr>
        <p:spPr>
          <a:xfrm>
            <a:off x="457200" y="1181410"/>
            <a:ext cx="8229600" cy="4525963"/>
          </a:xfrm>
        </p:spPr>
        <p:txBody>
          <a:bodyPr>
            <a:normAutofit fontScale="92500" lnSpcReduction="10000"/>
          </a:bodyPr>
          <a:lstStyle/>
          <a:p>
            <a:r>
              <a:rPr lang="en-US" dirty="0" smtClean="0"/>
              <a:t>Never skip </a:t>
            </a:r>
            <a:r>
              <a:rPr lang="en-US" dirty="0" smtClean="0"/>
              <a:t>“breakfast” </a:t>
            </a:r>
            <a:r>
              <a:rPr lang="en-US" dirty="0" smtClean="0"/>
              <a:t>(whether its before or after training</a:t>
            </a:r>
            <a:r>
              <a:rPr lang="en-US" dirty="0" smtClean="0"/>
              <a:t>)--- **fasting **</a:t>
            </a:r>
            <a:endParaRPr lang="en-US" dirty="0" smtClean="0"/>
          </a:p>
          <a:p>
            <a:r>
              <a:rPr lang="en-US" dirty="0" smtClean="0"/>
              <a:t>They vary the sources of protein</a:t>
            </a:r>
          </a:p>
          <a:p>
            <a:r>
              <a:rPr lang="en-US" dirty="0" smtClean="0"/>
              <a:t>Always consume carbohydrates (fibrous or non fibrous) at breakfast and after training (lower </a:t>
            </a:r>
            <a:r>
              <a:rPr lang="en-US" dirty="0" err="1" smtClean="0"/>
              <a:t>fibre</a:t>
            </a:r>
            <a:r>
              <a:rPr lang="en-US" dirty="0" smtClean="0"/>
              <a:t>).</a:t>
            </a:r>
          </a:p>
          <a:p>
            <a:r>
              <a:rPr lang="en-US" dirty="0" smtClean="0"/>
              <a:t>Look at the nutrient</a:t>
            </a:r>
          </a:p>
          <a:p>
            <a:pPr marL="0" indent="0">
              <a:buNone/>
            </a:pPr>
            <a:r>
              <a:rPr lang="en-US" dirty="0" smtClean="0"/>
              <a:t> value of foods BEFORE</a:t>
            </a:r>
          </a:p>
          <a:p>
            <a:pPr marL="0" indent="0">
              <a:buNone/>
            </a:pPr>
            <a:r>
              <a:rPr lang="en-US" dirty="0" smtClean="0"/>
              <a:t> the calories</a:t>
            </a:r>
          </a:p>
        </p:txBody>
      </p:sp>
      <p:pic>
        <p:nvPicPr>
          <p:cNvPr id="4" name="Picture 3" descr="successful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0525" y="3555935"/>
            <a:ext cx="4123475" cy="3302065"/>
          </a:xfrm>
          <a:prstGeom prst="rect">
            <a:avLst/>
          </a:prstGeom>
        </p:spPr>
      </p:pic>
    </p:spTree>
    <p:extLst>
      <p:ext uri="{BB962C8B-B14F-4D97-AF65-F5344CB8AC3E}">
        <p14:creationId xmlns:p14="http://schemas.microsoft.com/office/powerpoint/2010/main" val="1972224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 day detox pictur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262" y="0"/>
            <a:ext cx="2276833" cy="3247896"/>
          </a:xfrm>
          <a:prstGeom prst="rect">
            <a:avLst/>
          </a:prstGeom>
        </p:spPr>
      </p:pic>
      <p:pic>
        <p:nvPicPr>
          <p:cNvPr id="5" name="Picture 4" descr="hot to trot cover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9555" y="3032421"/>
            <a:ext cx="2534446" cy="3825579"/>
          </a:xfrm>
          <a:prstGeom prst="rect">
            <a:avLst/>
          </a:prstGeom>
        </p:spPr>
      </p:pic>
      <p:pic>
        <p:nvPicPr>
          <p:cNvPr id="6" name="Picture 5" descr="Screen Shot 2013-05-30 at 15.12.3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262" y="3221760"/>
            <a:ext cx="2506236" cy="3560733"/>
          </a:xfrm>
          <a:prstGeom prst="rect">
            <a:avLst/>
          </a:prstGeom>
        </p:spPr>
      </p:pic>
      <p:pic>
        <p:nvPicPr>
          <p:cNvPr id="7" name="Picture 6" descr="curry cookbook front cove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58708" y="3164396"/>
            <a:ext cx="2532668" cy="3618097"/>
          </a:xfrm>
          <a:prstGeom prst="rect">
            <a:avLst/>
          </a:prstGeom>
        </p:spPr>
      </p:pic>
      <p:pic>
        <p:nvPicPr>
          <p:cNvPr id="8" name="Picture 7" descr="Fad Free Front Cover.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85650" y="71532"/>
            <a:ext cx="5858350" cy="2960889"/>
          </a:xfrm>
          <a:prstGeom prst="rect">
            <a:avLst/>
          </a:prstGeom>
        </p:spPr>
      </p:pic>
    </p:spTree>
    <p:extLst>
      <p:ext uri="{BB962C8B-B14F-4D97-AF65-F5344CB8AC3E}">
        <p14:creationId xmlns:p14="http://schemas.microsoft.com/office/powerpoint/2010/main" val="3754316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descr="questi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5566" y="1694914"/>
            <a:ext cx="2552700" cy="3187700"/>
          </a:xfrm>
          <a:prstGeom prst="rect">
            <a:avLst/>
          </a:prstGeom>
        </p:spPr>
      </p:pic>
    </p:spTree>
    <p:extLst>
      <p:ext uri="{BB962C8B-B14F-4D97-AF65-F5344CB8AC3E}">
        <p14:creationId xmlns:p14="http://schemas.microsoft.com/office/powerpoint/2010/main" val="93606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Few Rules</a:t>
            </a:r>
            <a:endParaRPr lang="en-GB"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GB" dirty="0" smtClean="0"/>
              <a:t>Save questions until the end</a:t>
            </a:r>
          </a:p>
          <a:p>
            <a:pPr marL="514350" indent="-514350">
              <a:buFont typeface="+mj-lt"/>
              <a:buAutoNum type="arabicPeriod"/>
            </a:pPr>
            <a:endParaRPr lang="en-GB" dirty="0" smtClean="0"/>
          </a:p>
          <a:p>
            <a:pPr marL="514350" indent="-514350">
              <a:buFont typeface="+mj-lt"/>
              <a:buAutoNum type="arabicPeriod"/>
            </a:pPr>
            <a:r>
              <a:rPr lang="en-GB" dirty="0" smtClean="0"/>
              <a:t>I Don’t Preach- I’m just telling you what we do</a:t>
            </a:r>
          </a:p>
          <a:p>
            <a:pPr marL="514350" indent="-514350">
              <a:buFont typeface="+mj-lt"/>
              <a:buAutoNum type="arabicPeriod"/>
            </a:pPr>
            <a:endParaRPr lang="en-GB" dirty="0" smtClean="0"/>
          </a:p>
          <a:p>
            <a:pPr marL="514350" indent="-514350">
              <a:buFont typeface="+mj-lt"/>
              <a:buAutoNum type="arabicPeriod"/>
            </a:pPr>
            <a:r>
              <a:rPr lang="en-GB" dirty="0" smtClean="0"/>
              <a:t>Mobiles Off</a:t>
            </a:r>
          </a:p>
          <a:p>
            <a:pPr marL="514350" indent="-514350">
              <a:buFont typeface="+mj-lt"/>
              <a:buAutoNum type="arabicPeriod"/>
            </a:pPr>
            <a:endParaRPr lang="en-GB" dirty="0" smtClean="0"/>
          </a:p>
          <a:p>
            <a:pPr marL="514350" indent="-514350">
              <a:buFont typeface="+mj-lt"/>
              <a:buAutoNum type="arabicPeriod"/>
            </a:pPr>
            <a:r>
              <a:rPr lang="en-GB" dirty="0" smtClean="0"/>
              <a:t>Keep an Open Mind</a:t>
            </a:r>
          </a:p>
          <a:p>
            <a:pPr marL="514350" indent="-514350">
              <a:buFont typeface="+mj-lt"/>
              <a:buAutoNum type="arabicPeriod"/>
            </a:pPr>
            <a:endParaRPr lang="en-GB" dirty="0" smtClean="0"/>
          </a:p>
          <a:p>
            <a:pPr marL="514350" indent="-514350">
              <a:buFont typeface="+mj-lt"/>
              <a:buAutoNum type="arabicPeriod"/>
            </a:pPr>
            <a:r>
              <a:rPr lang="en-GB" dirty="0" smtClean="0"/>
              <a:t>I have bought back up</a:t>
            </a:r>
          </a:p>
          <a:p>
            <a:pPr marL="514350" indent="-514350">
              <a:buFont typeface="+mj-lt"/>
              <a:buAutoNum type="arabicPeriod"/>
            </a:pPr>
            <a:endParaRPr lang="en-GB" dirty="0" smtClean="0"/>
          </a:p>
          <a:p>
            <a:pPr marL="514350" indent="-514350">
              <a:buFont typeface="+mj-lt"/>
              <a:buAutoNum type="arabicPeriod"/>
            </a:pPr>
            <a:endParaRPr lang="en-GB" dirty="0" smtClean="0"/>
          </a:p>
          <a:p>
            <a:endParaRPr lang="en-GB" dirty="0" smtClean="0"/>
          </a:p>
        </p:txBody>
      </p:sp>
    </p:spTree>
    <p:extLst>
      <p:ext uri="{BB962C8B-B14F-4D97-AF65-F5344CB8AC3E}">
        <p14:creationId xmlns:p14="http://schemas.microsoft.com/office/powerpoint/2010/main" val="442491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r t.jpg"/>
          <p:cNvPicPr>
            <a:picLocks noGrp="1" noChangeAspect="1"/>
          </p:cNvPicPr>
          <p:nvPr>
            <p:ph idx="1"/>
          </p:nvPr>
        </p:nvPicPr>
        <p:blipFill>
          <a:blip r:embed="rId3" cstate="print"/>
          <a:stretch>
            <a:fillRect/>
          </a:stretch>
        </p:blipFill>
        <p:spPr>
          <a:xfrm>
            <a:off x="1403648" y="72008"/>
            <a:ext cx="6624736" cy="6624736"/>
          </a:xfrm>
        </p:spPr>
      </p:pic>
    </p:spTree>
    <p:extLst>
      <p:ext uri="{BB962C8B-B14F-4D97-AF65-F5344CB8AC3E}">
        <p14:creationId xmlns:p14="http://schemas.microsoft.com/office/powerpoint/2010/main" val="6067717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TotalTime>
  <Words>2820</Words>
  <Application>Microsoft Macintosh PowerPoint</Application>
  <PresentationFormat>On-screen Show (4:3)</PresentationFormat>
  <Paragraphs>452</Paragraphs>
  <Slides>79</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Microsoft Word Document</vt:lpstr>
      <vt:lpstr> Your Nutrition, Your Lifestyle &amp; Your Energy</vt:lpstr>
      <vt:lpstr>Who Is This Guy?</vt:lpstr>
      <vt:lpstr>What Have I Done So Far In My Career</vt:lpstr>
      <vt:lpstr>Who am I?</vt:lpstr>
      <vt:lpstr>Who am I?</vt:lpstr>
      <vt:lpstr>Commitment To Learning </vt:lpstr>
      <vt:lpstr>But....I am like you!</vt:lpstr>
      <vt:lpstr>A Few Rules</vt:lpstr>
      <vt:lpstr>PowerPoint Presentation</vt:lpstr>
      <vt:lpstr>Results</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First Ironman- 53 and 65 Years of Age</vt:lpstr>
      <vt:lpstr>Selection For GB Dragon Boat Team</vt:lpstr>
      <vt:lpstr>Rugby To Top 5% in the world in age group Ironman in 2 years</vt:lpstr>
      <vt:lpstr>My Philosophy</vt:lpstr>
      <vt:lpstr>Putting It In Perspective</vt:lpstr>
      <vt:lpstr>How To Improve Your Fitness/Performance</vt:lpstr>
      <vt:lpstr>Health</vt:lpstr>
      <vt:lpstr>Fat Loss/ Body Composition</vt:lpstr>
      <vt:lpstr>The Stress Bucket</vt:lpstr>
      <vt:lpstr>Minimum Effective Dosage</vt:lpstr>
      <vt:lpstr>3 Simple Steps To Reducing Nutritional Stress</vt:lpstr>
      <vt:lpstr>4 Main Reasons We Get Sick</vt:lpstr>
      <vt:lpstr>How To Get Sick &amp; Die</vt:lpstr>
      <vt:lpstr>Anti Oxidants: VERY Important When Training HARD</vt:lpstr>
      <vt:lpstr>Anti Oxidants</vt:lpstr>
      <vt:lpstr>Blood Stress: Reduce Acidity</vt:lpstr>
      <vt:lpstr>5 of The Roles The Liver Plays</vt:lpstr>
      <vt:lpstr>Our Toxic Diet</vt:lpstr>
      <vt:lpstr>3 Phases To Reducing Toxicity</vt:lpstr>
      <vt:lpstr>What Happens When We Get Toxic?</vt:lpstr>
      <vt:lpstr>There’s More Too...</vt:lpstr>
      <vt:lpstr>Where you can start? </vt:lpstr>
      <vt:lpstr>Where We Like To Start Clients</vt:lpstr>
      <vt:lpstr>NOT Calorie Counting…..</vt:lpstr>
      <vt:lpstr>What Can I Eat?</vt:lpstr>
      <vt:lpstr>         How To Reduce Chances Of Getting Sick</vt:lpstr>
      <vt:lpstr>Reduce Deficiency: Vitamins &amp; Minerals</vt:lpstr>
      <vt:lpstr>Hydration</vt:lpstr>
      <vt:lpstr> As A Detoxification Fluid  </vt:lpstr>
      <vt:lpstr>Where To Start</vt:lpstr>
      <vt:lpstr>Zinc</vt:lpstr>
      <vt:lpstr>Magnesium</vt:lpstr>
      <vt:lpstr>Vitamin C</vt:lpstr>
      <vt:lpstr>Non Citrus - Natural Sources Of Vit C</vt:lpstr>
      <vt:lpstr>Natural Sources Of Magnesium/Zinc</vt:lpstr>
      <vt:lpstr>Non Fish Sources of Omega 3’s</vt:lpstr>
      <vt:lpstr>The Most Under Rated Aspect of Health</vt:lpstr>
      <vt:lpstr>Sleep</vt:lpstr>
      <vt:lpstr>Hormones and Your Sleep</vt:lpstr>
      <vt:lpstr>Daylight</vt:lpstr>
      <vt:lpstr>Types of sleep</vt:lpstr>
      <vt:lpstr>Gut Health and Pills n Powder based diets</vt:lpstr>
      <vt:lpstr>Basic Supplementation</vt:lpstr>
      <vt:lpstr>3 Types Of Supplements</vt:lpstr>
      <vt:lpstr>Supportive Nutrition</vt:lpstr>
      <vt:lpstr>Specific Needs</vt:lpstr>
      <vt:lpstr>Where To Start</vt:lpstr>
      <vt:lpstr>Supplementation Considerations – Do We Actually Need To Supplement? </vt:lpstr>
      <vt:lpstr>Supplement Needs</vt:lpstr>
      <vt:lpstr>Supplements</vt:lpstr>
      <vt:lpstr>Setting Up Your Kitchen</vt:lpstr>
      <vt:lpstr>Good Sources of Protein</vt:lpstr>
      <vt:lpstr>Good Sources Of Carbohydrates</vt:lpstr>
      <vt:lpstr>Good Sources Of Fats</vt:lpstr>
      <vt:lpstr>Foods That Should Always Be In Stock</vt:lpstr>
      <vt:lpstr>Nutrition Is King</vt:lpstr>
      <vt:lpstr>People Who Are Most Successful</vt:lpstr>
      <vt:lpstr>PowerPoint Presentation</vt:lpstr>
      <vt:lpstr>QUESTIONS</vt:lpstr>
    </vt:vector>
  </TitlesOfParts>
  <Company>FA Fitness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luxton</dc:creator>
  <cp:lastModifiedBy>Matt luxton</cp:lastModifiedBy>
  <cp:revision>18</cp:revision>
  <dcterms:created xsi:type="dcterms:W3CDTF">2015-04-10T13:14:46Z</dcterms:created>
  <dcterms:modified xsi:type="dcterms:W3CDTF">2015-04-10T16:55:58Z</dcterms:modified>
</cp:coreProperties>
</file>